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 b="def" i="def"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8" name="Shape 18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Calibri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457200" y="92074"/>
            <a:ext cx="8229600" cy="1508127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</p:sldLayoutIdLst>
  <p:transition xmlns:p14="http://schemas.microsoft.com/office/powerpoint/2010/main" spd="med" advClick="1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2352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924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1496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6068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640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>
            <a:off x="1690719" y="1624330"/>
            <a:ext cx="5762562" cy="2542540"/>
          </a:xfrm>
          <a:prstGeom prst="rect">
            <a:avLst/>
          </a:prstGeom>
          <a:solidFill>
            <a:schemeClr val="accent5">
              <a:lumOff val="23235"/>
            </a:schemeClr>
          </a:solidFill>
          <a:ln w="508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5400"/>
            </a:pPr>
            <a:r>
              <a:t>Participles</a:t>
            </a:r>
          </a:p>
          <a:p>
            <a:pPr algn="ctr">
              <a:defRPr sz="5400"/>
            </a:pPr>
            <a:r>
              <a:t>and</a:t>
            </a:r>
          </a:p>
          <a:p>
            <a:pPr algn="ctr">
              <a:defRPr sz="5400"/>
            </a:pPr>
            <a:r>
              <a:t>Participial Phrases</a:t>
            </a:r>
          </a:p>
        </p:txBody>
      </p:sp>
      <p:sp>
        <p:nvSpPr>
          <p:cNvPr id="21" name="Shape 21"/>
          <p:cNvSpPr/>
          <p:nvPr/>
        </p:nvSpPr>
        <p:spPr>
          <a:xfrm>
            <a:off x="1470482" y="4443730"/>
            <a:ext cx="6203036" cy="980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28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pPr>
            <a:r>
              <a:t>You need a sheet of paper on your desk </a:t>
            </a:r>
          </a:p>
          <a:p>
            <a:pPr algn="ctr">
              <a:defRPr sz="2800"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pPr>
            <a:r>
              <a:t>and something to write with.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/>
        </p:nvSpPr>
        <p:spPr>
          <a:xfrm>
            <a:off x="457200" y="1041400"/>
            <a:ext cx="8229600" cy="29362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2800"/>
            </a:pPr>
          </a:p>
          <a:p>
            <a:pPr>
              <a:defRPr b="1" sz="2800"/>
            </a:pPr>
          </a:p>
          <a:p>
            <a:pPr>
              <a:defRPr sz="2800"/>
            </a:pPr>
          </a:p>
          <a:p>
            <a:pPr>
              <a:defRPr b="1" sz="2800"/>
            </a:pPr>
            <a:r>
              <a:t>Amazing sentence with one </a:t>
            </a:r>
            <a:r>
              <a:rPr i="1"/>
              <a:t>ing</a:t>
            </a:r>
            <a:r>
              <a:t> participial phrase:</a:t>
            </a:r>
          </a:p>
          <a:p>
            <a:pPr lvl="1">
              <a:defRPr sz="2800" u="sng"/>
            </a:pPr>
            <a:r>
              <a:t>Hearing it rumbling in the distance</a:t>
            </a:r>
            <a:r>
              <a:rPr u="none"/>
              <a:t>, Juan and I knew the storm was coming.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44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>
            <a:off x="457200" y="1041400"/>
            <a:ext cx="8229600" cy="255524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2800"/>
            </a:pPr>
          </a:p>
          <a:p>
            <a:pPr>
              <a:defRPr sz="2800"/>
            </a:pPr>
          </a:p>
          <a:p>
            <a:pPr>
              <a:defRPr b="1" sz="2800"/>
            </a:pPr>
            <a:r>
              <a:t>Amazing sentence with two </a:t>
            </a:r>
            <a:r>
              <a:rPr i="1"/>
              <a:t>ing</a:t>
            </a:r>
            <a:r>
              <a:t> participial phrases:</a:t>
            </a:r>
          </a:p>
          <a:p>
            <a:pPr lvl="1">
              <a:defRPr sz="2800" u="sng"/>
            </a:pPr>
            <a:r>
              <a:t>Leaping off the stump</a:t>
            </a:r>
            <a:r>
              <a:rPr u="none"/>
              <a:t>, </a:t>
            </a:r>
            <a:r>
              <a:t>soaring through the air</a:t>
            </a:r>
            <a:r>
              <a:rPr u="none"/>
              <a:t>, the frog landed on the log.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46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/>
        </p:nvSpPr>
        <p:spPr>
          <a:xfrm>
            <a:off x="457200" y="1041400"/>
            <a:ext cx="8229600" cy="4155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2800"/>
            </a:pPr>
          </a:p>
          <a:p>
            <a:pPr>
              <a:defRPr sz="2800"/>
            </a:pPr>
          </a:p>
          <a:p>
            <a:pPr>
              <a:defRPr b="1" sz="2800"/>
            </a:pPr>
            <a:r>
              <a:t>Cool s</a:t>
            </a:r>
            <a:r>
              <a:t>entence with two participles only:</a:t>
            </a:r>
          </a:p>
          <a:p>
            <a:pPr lvl="1">
              <a:defRPr sz="2800" u="sng"/>
            </a:pPr>
            <a:r>
              <a:t>Skipping</a:t>
            </a:r>
            <a:r>
              <a:rPr u="none"/>
              <a:t> and </a:t>
            </a:r>
            <a:r>
              <a:t>hopping</a:t>
            </a:r>
            <a:r>
              <a:rPr u="none"/>
              <a:t>, Arianna made it to school today.</a:t>
            </a:r>
          </a:p>
          <a:p>
            <a:pPr>
              <a:defRPr sz="2800"/>
            </a:pPr>
          </a:p>
          <a:p>
            <a:pPr>
              <a:defRPr b="1" sz="2800"/>
            </a:pPr>
            <a:r>
              <a:t>Amazing sentence with two </a:t>
            </a:r>
            <a:r>
              <a:rPr i="1"/>
              <a:t>ing</a:t>
            </a:r>
            <a:r>
              <a:t> participial phrases:</a:t>
            </a:r>
          </a:p>
          <a:p>
            <a:pPr lvl="1">
              <a:defRPr sz="2800" u="sng"/>
            </a:pPr>
            <a:r>
              <a:t>Skipping along the sidewalk</a:t>
            </a:r>
            <a:r>
              <a:rPr u="none"/>
              <a:t>, </a:t>
            </a:r>
            <a:r>
              <a:t>hopping over the median</a:t>
            </a:r>
            <a:r>
              <a:rPr u="none"/>
              <a:t>, Arianna made it to school.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48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/>
          <p:nvPr/>
        </p:nvSpPr>
        <p:spPr>
          <a:xfrm>
            <a:off x="428625" y="1447800"/>
            <a:ext cx="8229600" cy="2618740"/>
          </a:xfrm>
          <a:prstGeom prst="rect">
            <a:avLst/>
          </a:prstGeom>
          <a:solidFill>
            <a:schemeClr val="accent3">
              <a:lumOff val="22941"/>
            </a:schemeClr>
          </a:solidFill>
          <a:ln w="508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280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In all those example sentences we just looked at, what did you notice about the commas? </a:t>
            </a:r>
          </a:p>
          <a:p>
            <a:pPr>
              <a:defRPr b="1" sz="2800">
                <a:latin typeface="Comic Sans MS"/>
                <a:ea typeface="Comic Sans MS"/>
                <a:cs typeface="Comic Sans MS"/>
                <a:sym typeface="Comic Sans MS"/>
              </a:defRPr>
            </a:pPr>
          </a:p>
          <a:p>
            <a:pPr>
              <a:defRPr b="1" sz="2800">
                <a:latin typeface="Comic Sans MS"/>
                <a:ea typeface="Comic Sans MS"/>
                <a:cs typeface="Comic Sans MS"/>
                <a:sym typeface="Comic Sans MS"/>
              </a:defRPr>
            </a:pPr>
          </a:p>
          <a:p>
            <a:pPr>
              <a:defRPr b="1" sz="2800"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Where do they go? How are they used?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50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428625" y="1447800"/>
            <a:ext cx="8229600" cy="1767840"/>
          </a:xfrm>
          <a:prstGeom prst="rect">
            <a:avLst/>
          </a:prstGeom>
          <a:ln w="508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 sz="2800"/>
            </a:pPr>
            <a:r>
              <a:t>Participles can </a:t>
            </a:r>
            <a:r>
              <a:rPr i="1"/>
              <a:t>INTERRUPT</a:t>
            </a:r>
            <a:r>
              <a:t> a sentence:</a:t>
            </a:r>
          </a:p>
          <a:p>
            <a:pPr>
              <a:defRPr b="1" sz="2800"/>
            </a:pPr>
          </a:p>
          <a:p>
            <a:pPr lvl="1">
              <a:defRPr sz="2800"/>
            </a:pPr>
            <a:r>
              <a:t>M</a:t>
            </a:r>
            <a:r>
              <a:t>y labrador, </a:t>
            </a:r>
            <a:r>
              <a:rPr u="sng"/>
              <a:t>swimming in the lake</a:t>
            </a:r>
            <a:r>
              <a:t>, reached the tennis ball and brought it back.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52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/>
        </p:nvSpPr>
        <p:spPr>
          <a:xfrm>
            <a:off x="457200" y="317500"/>
            <a:ext cx="8229600" cy="1361440"/>
          </a:xfrm>
          <a:prstGeom prst="rect">
            <a:avLst/>
          </a:prstGeom>
          <a:ln w="508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1">
              <a:defRPr b="1" sz="2800">
                <a:solidFill>
                  <a:schemeClr val="accent4">
                    <a:satOff val="-1335"/>
                    <a:lumOff val="-10274"/>
                  </a:schemeClr>
                </a:solidFill>
              </a:defRPr>
            </a:pPr>
            <a:r>
              <a:t>On your paper, re-write these other example sentences so that the participle phrases INTERRUPT the sentences.</a:t>
            </a:r>
          </a:p>
        </p:txBody>
      </p:sp>
      <p:sp>
        <p:nvSpPr>
          <p:cNvPr id="55" name="Shape 55"/>
          <p:cNvSpPr/>
          <p:nvPr/>
        </p:nvSpPr>
        <p:spPr>
          <a:xfrm>
            <a:off x="457200" y="2079625"/>
            <a:ext cx="8229600" cy="955040"/>
          </a:xfrm>
          <a:prstGeom prst="rect">
            <a:avLst/>
          </a:prstGeom>
          <a:ln w="508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1">
              <a:defRPr b="1" sz="2800">
                <a:solidFill>
                  <a:schemeClr val="accent5">
                    <a:satOff val="-6843"/>
                    <a:lumOff val="-10705"/>
                  </a:schemeClr>
                </a:solidFill>
              </a:defRPr>
            </a:pPr>
            <a:r>
              <a:rPr u="sng"/>
              <a:t>Hearing it rumbling in the distance</a:t>
            </a:r>
            <a:r>
              <a:t>, Juan and I knew the storm was coming.</a:t>
            </a:r>
          </a:p>
        </p:txBody>
      </p:sp>
      <p:sp>
        <p:nvSpPr>
          <p:cNvPr id="56" name="Shape 56"/>
          <p:cNvSpPr/>
          <p:nvPr/>
        </p:nvSpPr>
        <p:spPr>
          <a:xfrm>
            <a:off x="457200" y="3435350"/>
            <a:ext cx="8229600" cy="955041"/>
          </a:xfrm>
          <a:prstGeom prst="rect">
            <a:avLst/>
          </a:prstGeom>
          <a:ln w="508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1">
              <a:defRPr b="1" sz="2800" u="sng">
                <a:solidFill>
                  <a:schemeClr val="accent5">
                    <a:satOff val="-6843"/>
                    <a:lumOff val="-10705"/>
                  </a:schemeClr>
                </a:solidFill>
              </a:defRPr>
            </a:pPr>
            <a:r>
              <a:t>Leaping</a:t>
            </a:r>
            <a:r>
              <a:rPr u="none"/>
              <a:t> and </a:t>
            </a:r>
            <a:r>
              <a:t>soaring</a:t>
            </a:r>
            <a:r>
              <a:rPr u="none"/>
              <a:t>, the frog landed on the log.</a:t>
            </a:r>
          </a:p>
        </p:txBody>
      </p:sp>
      <p:sp>
        <p:nvSpPr>
          <p:cNvPr id="57" name="Shape 57"/>
          <p:cNvSpPr/>
          <p:nvPr/>
        </p:nvSpPr>
        <p:spPr>
          <a:xfrm>
            <a:off x="457200" y="4978400"/>
            <a:ext cx="8229600" cy="955041"/>
          </a:xfrm>
          <a:prstGeom prst="rect">
            <a:avLst/>
          </a:prstGeom>
          <a:ln w="508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1">
              <a:defRPr b="1" sz="2800" u="sng">
                <a:solidFill>
                  <a:schemeClr val="accent5">
                    <a:satOff val="-6843"/>
                    <a:lumOff val="-10705"/>
                  </a:schemeClr>
                </a:solidFill>
              </a:defRPr>
            </a:pPr>
            <a:r>
              <a:t>Skipping</a:t>
            </a:r>
            <a:r>
              <a:rPr u="none"/>
              <a:t> and </a:t>
            </a:r>
            <a:r>
              <a:t>hopping</a:t>
            </a:r>
            <a:r>
              <a:rPr u="none"/>
              <a:t>, Arianna made it to school today.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5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Class="entr" nodeType="with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after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5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Class="entr" nodeType="with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ntr" nodeType="after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5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Class="entr" nodeType="with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55" grpId="2"/>
      <p:bldP build="p" bldLvl="5" animBg="1" rev="0" advAuto="0" spid="54" grpId="1"/>
      <p:bldP build="p" bldLvl="5" animBg="1" rev="0" advAuto="0" spid="56" grpId="3"/>
      <p:bldP build="p" bldLvl="5" animBg="1" rev="0" advAuto="0" spid="57" grpId="4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/>
        </p:nvSpPr>
        <p:spPr>
          <a:xfrm>
            <a:off x="457200" y="1130300"/>
            <a:ext cx="8229600" cy="4968240"/>
          </a:xfrm>
          <a:prstGeom prst="rect">
            <a:avLst/>
          </a:prstGeom>
          <a:gradFill>
            <a:gsLst>
              <a:gs pos="0">
                <a:schemeClr val="accent5">
                  <a:hueOff val="249502"/>
                  <a:satOff val="48101"/>
                  <a:lumOff val="28891"/>
                </a:schemeClr>
              </a:gs>
              <a:gs pos="35000">
                <a:srgbClr val="BFEDFF"/>
              </a:gs>
              <a:gs pos="100000">
                <a:schemeClr val="accent5">
                  <a:hueOff val="308963"/>
                  <a:satOff val="48101"/>
                  <a:lumOff val="41680"/>
                </a:schemeClr>
              </a:gs>
            </a:gsLst>
            <a:lin ang="16200000"/>
          </a:gradFill>
          <a:ln w="508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1">
              <a:defRPr b="1" sz="3300">
                <a:solidFill>
                  <a:schemeClr val="accent4">
                    <a:satOff val="-1335"/>
                    <a:lumOff val="-10274"/>
                  </a:schemeClr>
                </a:solidFill>
              </a:defRPr>
            </a:pPr>
            <a:r>
              <a:t>Compare your paper with a partner to check and see if you placed the commas in the same spot in your sentences!</a:t>
            </a:r>
          </a:p>
          <a:p>
            <a:pPr lvl="1">
              <a:defRPr b="1" sz="3300">
                <a:solidFill>
                  <a:schemeClr val="accent4">
                    <a:satOff val="-1335"/>
                    <a:lumOff val="-10274"/>
                  </a:schemeClr>
                </a:solidFill>
              </a:defRPr>
            </a:pPr>
          </a:p>
          <a:p>
            <a:pPr lvl="1">
              <a:defRPr b="1" sz="3300">
                <a:solidFill>
                  <a:schemeClr val="accent4">
                    <a:satOff val="-1335"/>
                    <a:lumOff val="-10274"/>
                  </a:schemeClr>
                </a:solidFill>
              </a:defRPr>
            </a:pPr>
          </a:p>
          <a:p>
            <a:pPr lvl="1">
              <a:defRPr b="1" sz="3300">
                <a:solidFill>
                  <a:schemeClr val="accent4">
                    <a:satOff val="-1335"/>
                    <a:lumOff val="-10274"/>
                  </a:schemeClr>
                </a:solidFill>
              </a:defRPr>
            </a:pPr>
            <a:r>
              <a:t>Did you? </a:t>
            </a:r>
          </a:p>
          <a:p>
            <a:pPr lvl="1">
              <a:defRPr b="1" sz="3300">
                <a:solidFill>
                  <a:schemeClr val="accent4">
                    <a:satOff val="-1335"/>
                    <a:lumOff val="-10274"/>
                  </a:schemeClr>
                </a:solidFill>
              </a:defRPr>
            </a:pPr>
          </a:p>
          <a:p>
            <a:pPr lvl="1">
              <a:defRPr b="1" sz="3300">
                <a:solidFill>
                  <a:schemeClr val="accent4">
                    <a:satOff val="-1335"/>
                    <a:lumOff val="-10274"/>
                  </a:schemeClr>
                </a:solidFill>
              </a:defRPr>
            </a:pPr>
          </a:p>
          <a:p>
            <a:pPr lvl="1">
              <a:defRPr b="1" sz="3300">
                <a:solidFill>
                  <a:schemeClr val="accent4">
                    <a:satOff val="-1335"/>
                    <a:lumOff val="-10274"/>
                  </a:schemeClr>
                </a:solidFill>
              </a:defRPr>
            </a:pPr>
            <a:r>
              <a:t>Do you need to change anything?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59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/>
        </p:nvSpPr>
        <p:spPr>
          <a:xfrm>
            <a:off x="428625" y="1447800"/>
            <a:ext cx="8229600" cy="268224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1">
              <a:defRPr sz="2800"/>
            </a:pPr>
          </a:p>
          <a:p>
            <a:pPr>
              <a:defRPr b="1" sz="2800"/>
            </a:pPr>
            <a:r>
              <a:t>Participles can </a:t>
            </a:r>
            <a:r>
              <a:rPr i="1"/>
              <a:t>END</a:t>
            </a:r>
            <a:r>
              <a:t> a sentence, too!</a:t>
            </a:r>
          </a:p>
          <a:p>
            <a:pPr>
              <a:defRPr b="1" sz="2800"/>
            </a:pPr>
          </a:p>
          <a:p>
            <a:pPr>
              <a:defRPr b="1" sz="2800"/>
            </a:pPr>
          </a:p>
          <a:p>
            <a:pPr lvl="1">
              <a:defRPr sz="3200"/>
            </a:pPr>
            <a:r>
              <a:t>M</a:t>
            </a:r>
            <a:r>
              <a:t>y labrador reached the tennis ball and brought it back, </a:t>
            </a:r>
            <a:r>
              <a:rPr u="sng"/>
              <a:t>swimming in the lake</a:t>
            </a:r>
            <a:r>
              <a:t>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61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/>
        </p:nvSpPr>
        <p:spPr>
          <a:xfrm>
            <a:off x="457200" y="317500"/>
            <a:ext cx="8229600" cy="1361440"/>
          </a:xfrm>
          <a:prstGeom prst="rect">
            <a:avLst/>
          </a:prstGeom>
          <a:ln w="508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1">
              <a:defRPr b="1" sz="2800">
                <a:solidFill>
                  <a:schemeClr val="accent4">
                    <a:satOff val="-1335"/>
                    <a:lumOff val="-10274"/>
                  </a:schemeClr>
                </a:solidFill>
              </a:defRPr>
            </a:pPr>
            <a:r>
              <a:t>On your paper, re-write these other example sentences so that the participle phrases END the sentences.</a:t>
            </a:r>
          </a:p>
        </p:txBody>
      </p:sp>
      <p:sp>
        <p:nvSpPr>
          <p:cNvPr id="64" name="Shape 64"/>
          <p:cNvSpPr/>
          <p:nvPr/>
        </p:nvSpPr>
        <p:spPr>
          <a:xfrm>
            <a:off x="457200" y="2079625"/>
            <a:ext cx="8229600" cy="955040"/>
          </a:xfrm>
          <a:prstGeom prst="rect">
            <a:avLst/>
          </a:prstGeom>
          <a:ln w="508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1">
              <a:defRPr b="1" sz="2800">
                <a:solidFill>
                  <a:schemeClr val="accent5">
                    <a:satOff val="-6843"/>
                    <a:lumOff val="-10705"/>
                  </a:schemeClr>
                </a:solidFill>
              </a:defRPr>
            </a:pPr>
            <a:r>
              <a:rPr u="sng"/>
              <a:t>Hearing it rumbling in the distance</a:t>
            </a:r>
            <a:r>
              <a:t>, Juan and I knew the storm was coming.</a:t>
            </a:r>
          </a:p>
        </p:txBody>
      </p:sp>
      <p:sp>
        <p:nvSpPr>
          <p:cNvPr id="65" name="Shape 65"/>
          <p:cNvSpPr/>
          <p:nvPr/>
        </p:nvSpPr>
        <p:spPr>
          <a:xfrm>
            <a:off x="457200" y="3435350"/>
            <a:ext cx="8229600" cy="955040"/>
          </a:xfrm>
          <a:prstGeom prst="rect">
            <a:avLst/>
          </a:prstGeom>
          <a:ln w="508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1">
              <a:defRPr b="1" sz="2800" u="sng">
                <a:solidFill>
                  <a:schemeClr val="accent5">
                    <a:satOff val="-6843"/>
                    <a:lumOff val="-10705"/>
                  </a:schemeClr>
                </a:solidFill>
              </a:defRPr>
            </a:pPr>
            <a:r>
              <a:t>Leaping</a:t>
            </a:r>
            <a:r>
              <a:rPr u="none"/>
              <a:t> and </a:t>
            </a:r>
            <a:r>
              <a:t>soaring</a:t>
            </a:r>
            <a:r>
              <a:rPr u="none"/>
              <a:t>, the frog landed on the log.</a:t>
            </a:r>
          </a:p>
        </p:txBody>
      </p:sp>
      <p:sp>
        <p:nvSpPr>
          <p:cNvPr id="66" name="Shape 66"/>
          <p:cNvSpPr/>
          <p:nvPr/>
        </p:nvSpPr>
        <p:spPr>
          <a:xfrm>
            <a:off x="457200" y="4978400"/>
            <a:ext cx="8229600" cy="955040"/>
          </a:xfrm>
          <a:prstGeom prst="rect">
            <a:avLst/>
          </a:prstGeom>
          <a:ln w="508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1">
              <a:defRPr b="1" sz="2800" u="sng">
                <a:solidFill>
                  <a:schemeClr val="accent5">
                    <a:satOff val="-6843"/>
                    <a:lumOff val="-10705"/>
                  </a:schemeClr>
                </a:solidFill>
              </a:defRPr>
            </a:pPr>
            <a:r>
              <a:t>Skipping</a:t>
            </a:r>
            <a:r>
              <a:rPr u="none"/>
              <a:t> and </a:t>
            </a:r>
            <a:r>
              <a:t>hopping</a:t>
            </a:r>
            <a:r>
              <a:rPr u="none"/>
              <a:t>, Arianna made it to school today.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6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Class="entr" nodeType="with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after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6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Class="entr" nodeType="with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ntr" nodeType="after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6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Class="entr" nodeType="with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66" grpId="4"/>
      <p:bldP build="p" bldLvl="5" animBg="1" rev="0" advAuto="0" spid="65" grpId="3"/>
      <p:bldP build="p" bldLvl="5" animBg="1" rev="0" advAuto="0" spid="64" grpId="2"/>
      <p:bldP build="p" bldLvl="5" animBg="1" rev="0" advAuto="0" spid="63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/>
        </p:nvSpPr>
        <p:spPr>
          <a:xfrm>
            <a:off x="457200" y="1130300"/>
            <a:ext cx="8229600" cy="2555240"/>
          </a:xfrm>
          <a:prstGeom prst="rect">
            <a:avLst/>
          </a:prstGeom>
          <a:gradFill>
            <a:gsLst>
              <a:gs pos="0">
                <a:schemeClr val="accent5">
                  <a:hueOff val="249502"/>
                  <a:satOff val="48101"/>
                  <a:lumOff val="28891"/>
                </a:schemeClr>
              </a:gs>
              <a:gs pos="35000">
                <a:srgbClr val="BFEDFF"/>
              </a:gs>
              <a:gs pos="100000">
                <a:schemeClr val="accent5">
                  <a:hueOff val="308963"/>
                  <a:satOff val="48101"/>
                  <a:lumOff val="41680"/>
                </a:schemeClr>
              </a:gs>
            </a:gsLst>
            <a:lin ang="16200000"/>
          </a:gradFill>
          <a:ln w="508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1" algn="ctr">
              <a:defRPr b="1" sz="3300">
                <a:solidFill>
                  <a:schemeClr val="accent4">
                    <a:satOff val="-1335"/>
                    <a:lumOff val="-10274"/>
                  </a:schemeClr>
                </a:solidFill>
              </a:defRPr>
            </a:pPr>
          </a:p>
          <a:p>
            <a:pPr lvl="1" algn="ctr">
              <a:defRPr b="1" sz="3300">
                <a:solidFill>
                  <a:schemeClr val="accent4">
                    <a:satOff val="-1335"/>
                    <a:lumOff val="-10274"/>
                  </a:schemeClr>
                </a:solidFill>
              </a:defRPr>
            </a:pPr>
          </a:p>
          <a:p>
            <a:pPr lvl="1" algn="ctr">
              <a:defRPr b="1" sz="3300">
                <a:solidFill>
                  <a:schemeClr val="accent4">
                    <a:satOff val="-1335"/>
                    <a:lumOff val="-10274"/>
                  </a:schemeClr>
                </a:solidFill>
              </a:defRPr>
            </a:pPr>
            <a:r>
              <a:t>The End</a:t>
            </a:r>
          </a:p>
          <a:p>
            <a:pPr lvl="1" algn="ctr">
              <a:defRPr b="1" sz="3300">
                <a:solidFill>
                  <a:schemeClr val="accent4">
                    <a:satOff val="-1335"/>
                    <a:lumOff val="-10274"/>
                  </a:schemeClr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68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/>
        </p:nvSpPr>
        <p:spPr>
          <a:xfrm>
            <a:off x="457200" y="368300"/>
            <a:ext cx="8229600" cy="29362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2800">
                <a:solidFill>
                  <a:srgbClr val="0070C0"/>
                </a:solidFill>
              </a:defRPr>
            </a:pPr>
            <a:r>
              <a:t>Discuss which sentence is more interesting.</a:t>
            </a:r>
          </a:p>
          <a:p>
            <a:pPr>
              <a:defRPr b="1" sz="2800">
                <a:solidFill>
                  <a:srgbClr val="0070C0"/>
                </a:solidFill>
              </a:defRPr>
            </a:pPr>
          </a:p>
          <a:p>
            <a:pPr lvl="1">
              <a:defRPr sz="2800"/>
            </a:pPr>
            <a:r>
              <a:t>The climber ascended the mountain. </a:t>
            </a:r>
          </a:p>
          <a:p>
            <a:pPr lvl="1">
              <a:defRPr sz="2800"/>
            </a:pPr>
          </a:p>
          <a:p>
            <a:pPr lvl="1">
              <a:defRPr sz="2800"/>
            </a:pPr>
          </a:p>
          <a:p>
            <a:pPr lvl="1">
              <a:defRPr sz="2800"/>
            </a:pPr>
            <a:r>
              <a:t>Scrambling and grasping, the climber ascended the mountain.</a:t>
            </a:r>
          </a:p>
        </p:txBody>
      </p:sp>
      <p:pic>
        <p:nvPicPr>
          <p:cNvPr id="24" name="pasted-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79366" y="3299787"/>
            <a:ext cx="4731792" cy="294904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/>
        </p:nvSpPr>
        <p:spPr>
          <a:xfrm>
            <a:off x="457200" y="1143000"/>
            <a:ext cx="8229600" cy="33426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2800"/>
            </a:pPr>
            <a:r>
              <a:t>To use a participle, </a:t>
            </a:r>
            <a:r>
              <a:rPr b="0"/>
              <a:t>just add an </a:t>
            </a:r>
            <a:r>
              <a:rPr b="0" i="1"/>
              <a:t>ing</a:t>
            </a:r>
            <a:r>
              <a:rPr b="0"/>
              <a:t> verb onto a sentence.</a:t>
            </a:r>
          </a:p>
          <a:p>
            <a:pPr>
              <a:defRPr sz="2800"/>
            </a:pPr>
          </a:p>
          <a:p>
            <a:pPr>
              <a:defRPr b="1" sz="2800"/>
            </a:pPr>
            <a:r>
              <a:t>Participle:</a:t>
            </a:r>
            <a:r>
              <a:rPr b="0"/>
              <a:t> an </a:t>
            </a:r>
            <a:r>
              <a:rPr b="0" i="1"/>
              <a:t>ing</a:t>
            </a:r>
            <a:r>
              <a:rPr b="0"/>
              <a:t> or verb added onto a sentence</a:t>
            </a:r>
          </a:p>
          <a:p>
            <a:pPr>
              <a:defRPr b="1" sz="2800"/>
            </a:pPr>
          </a:p>
          <a:p>
            <a:pPr>
              <a:defRPr b="1" sz="2800"/>
            </a:pPr>
            <a:r>
              <a:t>Example:</a:t>
            </a:r>
            <a:r>
              <a:rPr b="0"/>
              <a:t> </a:t>
            </a:r>
          </a:p>
          <a:p>
            <a:pPr lvl="1">
              <a:defRPr sz="2800" u="sng"/>
            </a:pPr>
            <a:r>
              <a:t>Squealing excitedly</a:t>
            </a:r>
            <a:r>
              <a:rPr u="none"/>
              <a:t>, the new puppy jumped around all the toys.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2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>
            <a:off x="457200" y="889000"/>
            <a:ext cx="8229600" cy="4307840"/>
          </a:xfrm>
          <a:prstGeom prst="rect">
            <a:avLst/>
          </a:prstGeom>
          <a:ln w="508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 sz="3700"/>
            </a:pPr>
            <a:r>
              <a:t>Let’s Make Some Participles!</a:t>
            </a:r>
          </a:p>
          <a:p>
            <a:pPr>
              <a:defRPr b="1" sz="2800"/>
            </a:pPr>
          </a:p>
          <a:p>
            <a:pPr algn="ctr">
              <a:defRPr b="1" sz="5400">
                <a:solidFill>
                  <a:schemeClr val="accent4">
                    <a:satOff val="-1335"/>
                    <a:lumOff val="-10274"/>
                  </a:schemeClr>
                </a:solidFill>
              </a:defRPr>
            </a:pPr>
            <a:r>
              <a:t>Make a list of 10 verbs that end in -ing, like running and jumping. </a:t>
            </a:r>
          </a:p>
          <a:p>
            <a:pPr>
              <a:defRPr b="1" sz="2800"/>
            </a:pP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2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/>
        </p:nvSpPr>
        <p:spPr>
          <a:xfrm>
            <a:off x="457200" y="889000"/>
            <a:ext cx="8229600" cy="3761740"/>
          </a:xfrm>
          <a:prstGeom prst="rect">
            <a:avLst/>
          </a:prstGeom>
          <a:ln w="508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2800"/>
            </a:pPr>
          </a:p>
          <a:p>
            <a:pPr algn="ctr">
              <a:defRPr b="1" sz="5400">
                <a:solidFill>
                  <a:schemeClr val="accent4">
                    <a:satOff val="-1335"/>
                    <a:lumOff val="-10274"/>
                  </a:schemeClr>
                </a:solidFill>
              </a:defRPr>
            </a:pPr>
            <a:r>
              <a:t>For each participle in your list, add a few words to it, like this: </a:t>
            </a:r>
          </a:p>
          <a:p>
            <a:pPr>
              <a:defRPr b="1" sz="2800"/>
            </a:pP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30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>
            <a:off x="457200" y="457200"/>
            <a:ext cx="8229600" cy="1094740"/>
          </a:xfrm>
          <a:prstGeom prst="rect">
            <a:avLst/>
          </a:prstGeom>
          <a:ln w="508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b="1" sz="3700"/>
            </a:lvl1pPr>
          </a:lstStyle>
          <a:p>
            <a:pPr/>
            <a:r>
              <a:t>Now turn those verbs into phrases!</a:t>
            </a:r>
          </a:p>
        </p:txBody>
      </p:sp>
      <p:graphicFrame>
        <p:nvGraphicFramePr>
          <p:cNvPr id="33" name="Table 33"/>
          <p:cNvGraphicFramePr/>
          <p:nvPr/>
        </p:nvGraphicFramePr>
        <p:xfrm>
          <a:off x="633412" y="1856740"/>
          <a:ext cx="7915276" cy="2693016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3938587"/>
                <a:gridCol w="3938587"/>
              </a:tblGrid>
              <a:tr h="627995">
                <a:tc>
                  <a:txBody>
                    <a:bodyPr/>
                    <a:lstStyle/>
                    <a:p>
                      <a:pPr algn="ctr">
                        <a:defRPr b="1" sz="3500">
                          <a:solidFill>
                            <a:schemeClr val="accent5">
                              <a:satOff val="-6843"/>
                              <a:lumOff val="-10705"/>
                            </a:schemeClr>
                          </a:solidFill>
                        </a:defRPr>
                      </a:pPr>
                      <a:r>
                        <a:t>Verb + </a:t>
                      </a:r>
                      <a:r>
                        <a:rPr i="1"/>
                        <a:t>ing</a:t>
                      </a:r>
                    </a:p>
                  </a:txBody>
                  <a:tcPr marL="0" marR="0" marT="0" marB="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b="1" sz="3300">
                          <a:solidFill>
                            <a:schemeClr val="accent5">
                              <a:satOff val="-6843"/>
                              <a:lumOff val="-10705"/>
                            </a:schemeClr>
                          </a:solidFill>
                        </a:defRPr>
                      </a:pPr>
                      <a:r>
                        <a:t>+ </a:t>
                      </a:r>
                      <a:r>
                        <a:rPr i="1"/>
                        <a:t>phrase</a:t>
                      </a:r>
                    </a:p>
                  </a:txBody>
                  <a:tcPr marL="0" marR="0" marT="0" marB="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</a:tr>
              <a:tr h="1013460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400"/>
                        <a:t>Running</a:t>
                      </a:r>
                    </a:p>
                  </a:txBody>
                  <a:tcPr marL="0" marR="0" marT="0" marB="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400"/>
                        <a:t>through the fire…</a:t>
                      </a:r>
                    </a:p>
                  </a:txBody>
                  <a:tcPr marL="0" marR="0" marT="0" marB="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</a:tr>
              <a:tr h="1013460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400"/>
                        <a:t>Jumping</a:t>
                      </a:r>
                    </a:p>
                  </a:txBody>
                  <a:tcPr marL="0" marR="0" marT="0" marB="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400"/>
                        <a:t>over the laundry… </a:t>
                      </a:r>
                    </a:p>
                  </a:txBody>
                  <a:tcPr marL="0" marR="0" marT="0" marB="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4" name="Shape 34"/>
          <p:cNvSpPr/>
          <p:nvPr/>
        </p:nvSpPr>
        <p:spPr>
          <a:xfrm>
            <a:off x="457200" y="4816455"/>
            <a:ext cx="8229600" cy="1234441"/>
          </a:xfrm>
          <a:prstGeom prst="rect">
            <a:avLst/>
          </a:prstGeom>
          <a:ln w="508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b="1" sz="3700">
                <a:solidFill>
                  <a:schemeClr val="accent5">
                    <a:satOff val="-6843"/>
                    <a:lumOff val="-10705"/>
                  </a:schemeClr>
                </a:solidFill>
              </a:defRPr>
            </a:lvl1pPr>
          </a:lstStyle>
          <a:p>
            <a:pPr/>
            <a:r>
              <a:t>Go ahead and do this to the ten words in your list!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Class="entr" nodeType="with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34" grpId="2"/>
      <p:bldP build="p" bldLvl="5" animBg="1" rev="0" advAuto="0" spid="3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" y="381000"/>
            <a:ext cx="8229600" cy="1234440"/>
          </a:xfrm>
          <a:prstGeom prst="rect">
            <a:avLst/>
          </a:prstGeom>
          <a:ln w="508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b="1" sz="3700"/>
            </a:lvl1pPr>
          </a:lstStyle>
          <a:p>
            <a:pPr/>
            <a:r>
              <a:t>Now turn those participle phrases into sentences!</a:t>
            </a:r>
          </a:p>
        </p:txBody>
      </p:sp>
      <p:graphicFrame>
        <p:nvGraphicFramePr>
          <p:cNvPr id="37" name="Table 37"/>
          <p:cNvGraphicFramePr/>
          <p:nvPr/>
        </p:nvGraphicFramePr>
        <p:xfrm>
          <a:off x="442912" y="1958339"/>
          <a:ext cx="8296276" cy="316230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1725283"/>
                <a:gridCol w="2591279"/>
                <a:gridCol w="3941612"/>
              </a:tblGrid>
              <a:tr h="1600200">
                <a:tc>
                  <a:txBody>
                    <a:bodyPr/>
                    <a:lstStyle/>
                    <a:p>
                      <a:pPr algn="ctr">
                        <a:defRPr b="1" sz="3500">
                          <a:solidFill>
                            <a:schemeClr val="accent5">
                              <a:satOff val="-6843"/>
                              <a:lumOff val="-10705"/>
                            </a:schemeClr>
                          </a:solidFill>
                        </a:defRPr>
                      </a:pPr>
                      <a:r>
                        <a:t>Verb + </a:t>
                      </a:r>
                      <a:r>
                        <a:rPr i="1"/>
                        <a:t>ing</a:t>
                      </a:r>
                    </a:p>
                  </a:txBody>
                  <a:tcPr marL="0" marR="0" marT="0" marB="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b="1" sz="3300">
                          <a:solidFill>
                            <a:schemeClr val="accent5">
                              <a:satOff val="-6843"/>
                              <a:lumOff val="-10705"/>
                            </a:schemeClr>
                          </a:solidFill>
                        </a:defRPr>
                      </a:pPr>
                      <a:r>
                        <a:t>+ </a:t>
                      </a:r>
                      <a:r>
                        <a:rPr i="1"/>
                        <a:t>phrase</a:t>
                      </a:r>
                    </a:p>
                  </a:txBody>
                  <a:tcPr marL="0" marR="0" marT="0" marB="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b="1" sz="3300">
                          <a:solidFill>
                            <a:schemeClr val="accent5">
                              <a:satOff val="-6843"/>
                              <a:lumOff val="-10705"/>
                            </a:schemeClr>
                          </a:solidFill>
                        </a:defRPr>
                      </a:pPr>
                      <a:r>
                        <a:t>+ </a:t>
                      </a:r>
                      <a:r>
                        <a:rPr i="1"/>
                        <a:t>sentence</a:t>
                      </a:r>
                    </a:p>
                  </a:txBody>
                  <a:tcPr marL="0" marR="0" marT="0" marB="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400"/>
                        <a:t>Running</a:t>
                      </a:r>
                    </a:p>
                  </a:txBody>
                  <a:tcPr marL="0" marR="0" marT="0" marB="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400"/>
                        <a:t>through the fire,</a:t>
                      </a:r>
                    </a:p>
                  </a:txBody>
                  <a:tcPr marL="0" marR="0" marT="0" marB="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400"/>
                        <a:t>I went on to the next challenge!</a:t>
                      </a:r>
                    </a:p>
                  </a:txBody>
                  <a:tcPr marL="0" marR="0" marT="0" marB="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400"/>
                        <a:t>Jumping</a:t>
                      </a:r>
                    </a:p>
                  </a:txBody>
                  <a:tcPr marL="0" marR="0" marT="0" marB="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400"/>
                        <a:t>over the laundry,</a:t>
                      </a:r>
                    </a:p>
                  </a:txBody>
                  <a:tcPr marL="0" marR="0" marT="0" marB="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400"/>
                        <a:t>I reached the overflowing washing machine!</a:t>
                      </a:r>
                    </a:p>
                  </a:txBody>
                  <a:tcPr marL="0" marR="0" marT="0" marB="0" anchor="t" anchorCtr="0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38100">
                      <a:solidFill>
                        <a:srgbClr val="000000"/>
                      </a:solidFill>
                      <a:miter lim="400000"/>
                    </a:lnT>
                    <a:lnB w="38100">
                      <a:solidFill>
                        <a:srgbClr val="000000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8" name="Shape 38"/>
          <p:cNvSpPr/>
          <p:nvPr/>
        </p:nvSpPr>
        <p:spPr>
          <a:xfrm>
            <a:off x="457200" y="5425439"/>
            <a:ext cx="8229600" cy="1234441"/>
          </a:xfrm>
          <a:prstGeom prst="rect">
            <a:avLst/>
          </a:prstGeom>
          <a:ln w="508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b="1" sz="3700">
                <a:solidFill>
                  <a:schemeClr val="accent5">
                    <a:satOff val="-6843"/>
                    <a:lumOff val="-10705"/>
                  </a:schemeClr>
                </a:solidFill>
              </a:defRPr>
            </a:lvl1pPr>
          </a:lstStyle>
          <a:p>
            <a:pPr/>
            <a:r>
              <a:t>Go ahead and do this to the ten phrases in your list!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3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Class="entr" nodeType="with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36" grpId="1"/>
      <p:bldP build="p" bldLvl="5" animBg="1" rev="0" advAuto="0" spid="38" grpId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457200" y="889000"/>
            <a:ext cx="8229600" cy="3761740"/>
          </a:xfrm>
          <a:prstGeom prst="rect">
            <a:avLst/>
          </a:prstGeom>
          <a:ln w="508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2800"/>
            </a:pPr>
          </a:p>
          <a:p>
            <a:pPr algn="ctr">
              <a:defRPr b="1" sz="5400">
                <a:solidFill>
                  <a:schemeClr val="accent4">
                    <a:satOff val="-1335"/>
                    <a:lumOff val="-10274"/>
                  </a:schemeClr>
                </a:solidFill>
              </a:defRPr>
            </a:pPr>
            <a:r>
              <a:t>Trade papers with a partner and share what you wrote.</a:t>
            </a:r>
          </a:p>
          <a:p>
            <a:pPr>
              <a:defRPr b="1" sz="2800"/>
            </a:pP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40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/>
        </p:nvSpPr>
        <p:spPr>
          <a:xfrm>
            <a:off x="428625" y="1447800"/>
            <a:ext cx="8229600" cy="174244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2800"/>
            </a:pPr>
            <a:r>
              <a:t>Participles can </a:t>
            </a:r>
            <a:r>
              <a:rPr i="1"/>
              <a:t>begin </a:t>
            </a:r>
            <a:r>
              <a:t>a sentence:</a:t>
            </a:r>
          </a:p>
          <a:p>
            <a:pPr>
              <a:defRPr b="1" sz="2800"/>
            </a:pPr>
          </a:p>
          <a:p>
            <a:pPr lvl="1">
              <a:defRPr sz="2800" u="sng"/>
            </a:pPr>
            <a:r>
              <a:t>Swimming in the lake</a:t>
            </a:r>
            <a:r>
              <a:rPr u="none"/>
              <a:t>, my labrador reached the tennis ball and brought it back.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42" grpId="1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