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xfrm>
            <a:off x="1270000" y="3274516"/>
            <a:ext cx="10464800" cy="1665784"/>
          </a:xfrm>
          <a:prstGeom prst="rect">
            <a:avLst/>
          </a:prstGeom>
          <a:solidFill>
            <a:srgbClr val="FFFFFF"/>
          </a:solidFill>
          <a:ln w="50800">
            <a:solidFill>
              <a:srgbClr val="000000"/>
            </a:solidFill>
          </a:ln>
        </p:spPr>
        <p:txBody>
          <a:bodyPr/>
          <a:lstStyle>
            <a:lvl1pPr>
              <a:defRPr b="1"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Bell Ringers </a:t>
            </a:r>
          </a:p>
        </p:txBody>
      </p:sp>
      <p:sp>
        <p:nvSpPr>
          <p:cNvPr id="120" name="Shape 120"/>
          <p:cNvSpPr/>
          <p:nvPr>
            <p:ph type="subTitle" sz="quarter" idx="1"/>
          </p:nvPr>
        </p:nvSpPr>
        <p:spPr>
          <a:xfrm>
            <a:off x="1270000" y="5453985"/>
            <a:ext cx="10464800" cy="1398289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</a:schemeClr>
          </a:solidFill>
          <a:ln w="508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Grade 8 Week 2</a:t>
            </a:r>
          </a:p>
          <a:p>
            <a:pPr>
              <a:defRPr i="1" sz="4300"/>
            </a:pPr>
            <a:r>
              <a:t>Expository Reading &amp; Writing Unit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title"/>
          </p:nvPr>
        </p:nvSpPr>
        <p:spPr>
          <a:xfrm>
            <a:off x="952500" y="444500"/>
            <a:ext cx="11099800" cy="1809991"/>
          </a:xfrm>
          <a:prstGeom prst="rect">
            <a:avLst/>
          </a:prstGeom>
          <a:ln w="508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Bell Ringer </a:t>
            </a:r>
            <a:r>
              <a:rPr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</a:rPr>
              <a:t>1</a:t>
            </a:r>
          </a:p>
        </p:txBody>
      </p:sp>
      <p:sp>
        <p:nvSpPr>
          <p:cNvPr id="123" name="Shape 123"/>
          <p:cNvSpPr/>
          <p:nvPr>
            <p:ph type="body" idx="1"/>
          </p:nvPr>
        </p:nvSpPr>
        <p:spPr>
          <a:prstGeom prst="rect">
            <a:avLst/>
          </a:prstGeom>
          <a:ln w="50800">
            <a:solidFill>
              <a:srgbClr val="000000"/>
            </a:solidFill>
          </a:ln>
        </p:spPr>
        <p:txBody>
          <a:bodyPr/>
          <a:lstStyle/>
          <a:p>
            <a:pPr marL="0" indent="0">
              <a:buSzTx/>
              <a:buNone/>
              <a:defRPr b="1" sz="50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Is there a difference in the meaning behind the following sentences?</a:t>
            </a:r>
          </a:p>
          <a:p>
            <a:pPr marL="0" indent="0">
              <a:buSzTx/>
              <a:buNone/>
            </a:pPr>
          </a:p>
          <a:p>
            <a:pPr marL="0" indent="0" algn="ctr">
              <a:buSzTx/>
              <a:buNone/>
              <a:defRPr b="1" sz="4200">
                <a:latin typeface="Helvetica"/>
                <a:ea typeface="Helvetica"/>
                <a:cs typeface="Helvetica"/>
                <a:sym typeface="Helvetica"/>
              </a:defRPr>
            </a:pPr>
            <a:r>
              <a:t>“Sorry, Dad. I broke the new T.V.”</a:t>
            </a:r>
          </a:p>
          <a:p>
            <a:pPr marL="0" indent="0" algn="ctr">
              <a:buSzTx/>
              <a:buNone/>
              <a:defRPr b="1" sz="4200">
                <a:latin typeface="Helvetica"/>
                <a:ea typeface="Helvetica"/>
                <a:cs typeface="Helvetica"/>
                <a:sym typeface="Helvetica"/>
              </a:defRPr>
            </a:pPr>
            <a:r>
              <a:t>or</a:t>
            </a:r>
          </a:p>
          <a:p>
            <a:pPr marL="0" indent="0" algn="ctr">
              <a:buSzTx/>
              <a:buNone/>
              <a:defRPr b="1" sz="4200">
                <a:latin typeface="Helvetica"/>
                <a:ea typeface="Helvetica"/>
                <a:cs typeface="Helvetica"/>
                <a:sym typeface="Helvetica"/>
              </a:defRPr>
            </a:pPr>
            <a:r>
              <a:t>“Sorry, Dad, the new T.V. got broken.”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title"/>
          </p:nvPr>
        </p:nvSpPr>
        <p:spPr>
          <a:xfrm>
            <a:off x="952500" y="179009"/>
            <a:ext cx="11099800" cy="1809991"/>
          </a:xfrm>
          <a:prstGeom prst="rect">
            <a:avLst/>
          </a:prstGeom>
          <a:ln w="508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Bell Ringer </a:t>
            </a:r>
            <a:r>
              <a:rPr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</a:rPr>
              <a:t>2</a:t>
            </a:r>
          </a:p>
        </p:txBody>
      </p:sp>
      <p:sp>
        <p:nvSpPr>
          <p:cNvPr id="126" name="Shape 126"/>
          <p:cNvSpPr/>
          <p:nvPr>
            <p:ph type="body" idx="1"/>
          </p:nvPr>
        </p:nvSpPr>
        <p:spPr>
          <a:xfrm>
            <a:off x="952500" y="2565175"/>
            <a:ext cx="11099800" cy="6198233"/>
          </a:xfrm>
          <a:prstGeom prst="rect">
            <a:avLst/>
          </a:prstGeom>
          <a:ln w="50800">
            <a:solidFill>
              <a:srgbClr val="000000"/>
            </a:solidFill>
          </a:ln>
        </p:spPr>
        <p:txBody>
          <a:bodyPr/>
          <a:lstStyle/>
          <a:p>
            <a:pPr marL="0" indent="0" defTabSz="315468">
              <a:spcBef>
                <a:spcPts val="2200"/>
              </a:spcBef>
              <a:buSzTx/>
              <a:buNone/>
              <a:defRPr b="1" sz="4320"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Copy the following words and circle the ones you know.</a:t>
            </a:r>
          </a:p>
          <a:p>
            <a:pPr lvl="8" marL="0" indent="987552" defTabSz="315468">
              <a:spcBef>
                <a:spcPts val="2200"/>
              </a:spcBef>
              <a:buSzTx/>
              <a:buNone/>
              <a:defRPr b="1" sz="4806">
                <a:latin typeface="Helvetica"/>
                <a:ea typeface="Helvetica"/>
                <a:cs typeface="Helvetica"/>
                <a:sym typeface="Helvetica"/>
              </a:defRPr>
            </a:pPr>
            <a:r>
              <a:t>active voice             passive voice   explain       verbs        gerunds            infinitives           participles              parallelism         inform             describe                   persuade             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title"/>
          </p:nvPr>
        </p:nvSpPr>
        <p:spPr>
          <a:xfrm>
            <a:off x="952500" y="444500"/>
            <a:ext cx="11099800" cy="1809991"/>
          </a:xfrm>
          <a:prstGeom prst="rect">
            <a:avLst/>
          </a:prstGeom>
          <a:ln w="508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Bell Ringer </a:t>
            </a:r>
            <a:r>
              <a:rPr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</a:rPr>
              <a:t>3</a:t>
            </a:r>
          </a:p>
        </p:txBody>
      </p:sp>
      <p:sp>
        <p:nvSpPr>
          <p:cNvPr id="129" name="Shape 129"/>
          <p:cNvSpPr/>
          <p:nvPr/>
        </p:nvSpPr>
        <p:spPr>
          <a:xfrm>
            <a:off x="952499" y="2854440"/>
            <a:ext cx="11099801" cy="6246469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>
              <a:spcBef>
                <a:spcPts val="4200"/>
              </a:spcBef>
              <a:defRPr b="1" sz="4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How do infinitives make certain quotes or sentences more memorable than if they weren’t used at all?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xfrm>
            <a:off x="952500" y="444500"/>
            <a:ext cx="11099800" cy="1809991"/>
          </a:xfrm>
          <a:prstGeom prst="rect">
            <a:avLst/>
          </a:prstGeom>
          <a:ln w="508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Bell Ringer </a:t>
            </a:r>
            <a:r>
              <a:rPr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</a:rPr>
              <a:t>4</a:t>
            </a:r>
          </a:p>
        </p:txBody>
      </p:sp>
      <p:sp>
        <p:nvSpPr>
          <p:cNvPr id="132" name="Shape 132"/>
          <p:cNvSpPr/>
          <p:nvPr>
            <p:ph type="body" idx="1"/>
          </p:nvPr>
        </p:nvSpPr>
        <p:spPr>
          <a:prstGeom prst="rect">
            <a:avLst/>
          </a:prstGeom>
          <a:ln w="50800">
            <a:solidFill>
              <a:srgbClr val="000000"/>
            </a:solidFill>
          </a:ln>
        </p:spPr>
        <p:txBody>
          <a:bodyPr/>
          <a:lstStyle/>
          <a:p>
            <a:pPr marL="0" indent="0" algn="ctr">
              <a:buSzTx/>
              <a:buNone/>
              <a:defRPr b="1" sz="5200">
                <a:solidFill>
                  <a:schemeClr val="accent2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How can you use participle phrases in different ways? </a:t>
            </a:r>
          </a:p>
          <a:p>
            <a:pPr marL="0" indent="0">
              <a:buSzTx/>
              <a:buNone/>
            </a:pPr>
          </a:p>
          <a:p>
            <a:pPr marL="0" indent="0" algn="ctr">
              <a:buSzTx/>
              <a:buNone/>
              <a:defRPr b="1" sz="4800">
                <a:solidFill>
                  <a:schemeClr val="accent6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What type of information do participle phrases add to sentences?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title"/>
          </p:nvPr>
        </p:nvSpPr>
        <p:spPr>
          <a:xfrm>
            <a:off x="952500" y="444500"/>
            <a:ext cx="11099800" cy="1809991"/>
          </a:xfrm>
          <a:prstGeom prst="rect">
            <a:avLst/>
          </a:prstGeom>
          <a:ln w="50800">
            <a:solidFill>
              <a:srgbClr val="000000"/>
            </a:solidFill>
          </a:ln>
        </p:spPr>
        <p:txBody>
          <a:bodyPr/>
          <a:lstStyle/>
          <a:p>
            <a:pPr>
              <a:defRPr b="1">
                <a:latin typeface="Helvetica"/>
                <a:ea typeface="Helvetica"/>
                <a:cs typeface="Helvetica"/>
                <a:sym typeface="Helvetica"/>
              </a:defRPr>
            </a:pPr>
            <a:r>
              <a:t>Bell Ringer </a:t>
            </a:r>
            <a:r>
              <a:rPr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</a:rPr>
              <a:t>5</a:t>
            </a:r>
          </a:p>
        </p:txBody>
      </p:sp>
      <p:sp>
        <p:nvSpPr>
          <p:cNvPr id="135" name="Shape 135"/>
          <p:cNvSpPr/>
          <p:nvPr/>
        </p:nvSpPr>
        <p:spPr>
          <a:xfrm>
            <a:off x="952500" y="2653983"/>
            <a:ext cx="11099800" cy="6198234"/>
          </a:xfrm>
          <a:prstGeom prst="rect">
            <a:avLst/>
          </a:prstGeom>
          <a:ln w="508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 algn="l" defTabSz="315468">
              <a:spcBef>
                <a:spcPts val="2200"/>
              </a:spcBef>
              <a:defRPr b="1" sz="4320">
                <a:solidFill>
                  <a:schemeClr val="accent2">
                    <a:hueOff val="-2473793"/>
                    <a:satOff val="-50209"/>
                    <a:lumOff val="2354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Here’s the word list from earlier this week. What else do you now know? </a:t>
            </a:r>
          </a:p>
          <a:p>
            <a:pPr lvl="8" indent="987552" algn="l" defTabSz="315468">
              <a:spcBef>
                <a:spcPts val="2200"/>
              </a:spcBef>
              <a:defRPr b="1" sz="4806">
                <a:latin typeface="Helvetica"/>
                <a:ea typeface="Helvetica"/>
                <a:cs typeface="Helvetica"/>
                <a:sym typeface="Helvetica"/>
              </a:defRPr>
            </a:pPr>
            <a:r>
              <a:t>active voice             passive voice   explain       verbs        gerunds            infinitives           participles              parallelism         inform             describe                   persuade             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