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</p:sldIdLst>
  <p:sldSz cx="13004800" cy="97536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1pPr>
    <a:lvl2pPr marL="0" marR="0" indent="228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2pPr>
    <a:lvl3pPr marL="0" marR="0" indent="457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3pPr>
    <a:lvl4pPr marL="0" marR="0" indent="685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4pPr>
    <a:lvl5pPr marL="0" marR="0" indent="9144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5pPr>
    <a:lvl6pPr marL="0" marR="0" indent="11430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6pPr>
    <a:lvl7pPr marL="0" marR="0" indent="13716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7pPr>
    <a:lvl8pPr marL="0" marR="0" indent="16002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8pPr>
    <a:lvl9pPr marL="0" marR="0" indent="1828800" algn="ctr" defTabSz="5842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3600" u="none" kumimoji="0" normalizeH="0">
        <a:ln>
          <a:noFill/>
        </a:ln>
        <a:solidFill>
          <a:srgbClr val="000000"/>
        </a:solidFill>
        <a:effectLst/>
        <a:uFillTx/>
        <a:latin typeface="+mn-lt"/>
        <a:ea typeface="+mn-ea"/>
        <a:cs typeface="+mn-cs"/>
        <a:sym typeface="Helvetica Light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 b="def" i="def"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chemeClr val="accent2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 b="def" i="def"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 b="def" i="def"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 b="def" i="def"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showComments="1"/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/Relationships>

</file>

<file path=ppt/media/image1.png>
</file>

<file path=ppt/notesMasters/_rels/notes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Shape 116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17" name="Shape 117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1pPr>
    <a:lvl2pPr indent="228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2pPr>
    <a:lvl3pPr indent="457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3pPr>
    <a:lvl4pPr indent="685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4pPr>
    <a:lvl5pPr indent="9144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5pPr>
    <a:lvl6pPr indent="11430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6pPr>
    <a:lvl7pPr indent="13716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7pPr>
    <a:lvl8pPr indent="16002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8pPr>
    <a:lvl9pPr indent="1828800" defTabSz="457200" latinLnBrk="0">
      <a:lnSpc>
        <a:spcPct val="117999"/>
      </a:lnSpc>
      <a:defRPr sz="2200">
        <a:latin typeface="Helvetica Neue"/>
        <a:ea typeface="Helvetica Neue"/>
        <a:cs typeface="Helvetica Neue"/>
        <a:sym typeface="Helvetica Neue"/>
      </a:defRPr>
    </a:lvl9pPr>
  </p:notesStyle>
</p:notesMaster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showMasterSp="1" showMasterPhAnim="1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/>
          <p:nvPr>
            <p:ph type="title"/>
          </p:nvPr>
        </p:nvSpPr>
        <p:spPr>
          <a:xfrm>
            <a:off x="1270000" y="1638300"/>
            <a:ext cx="10464800" cy="3302000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12" name="Shape 12"/>
          <p:cNvSpPr/>
          <p:nvPr>
            <p:ph type="body" sz="quarter" idx="1"/>
          </p:nvPr>
        </p:nvSpPr>
        <p:spPr>
          <a:xfrm>
            <a:off x="1270000" y="50292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3" name="Shape 1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/>
          <p:nvPr>
            <p:ph type="body" sz="quarter" idx="13"/>
          </p:nvPr>
        </p:nvSpPr>
        <p:spPr>
          <a:xfrm>
            <a:off x="1270000" y="6362700"/>
            <a:ext cx="10464800" cy="469900"/>
          </a:xfrm>
          <a:prstGeom prst="rect">
            <a:avLst/>
          </a:prstGeom>
        </p:spPr>
        <p:txBody>
          <a:bodyPr anchor="t"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2400"/>
            </a:lvl1pPr>
          </a:lstStyle>
          <a:p>
            <a:pPr/>
            <a:r>
              <a:t>–Johnny Appleseed</a:t>
            </a:r>
          </a:p>
        </p:txBody>
      </p:sp>
      <p:sp>
        <p:nvSpPr>
          <p:cNvPr id="94" name="Shape 94"/>
          <p:cNvSpPr/>
          <p:nvPr>
            <p:ph type="body" sz="quarter" idx="14"/>
          </p:nvPr>
        </p:nvSpPr>
        <p:spPr>
          <a:xfrm>
            <a:off x="1270000" y="4267200"/>
            <a:ext cx="10464800" cy="685800"/>
          </a:xfrm>
          <a:prstGeom prst="rect">
            <a:avLst/>
          </a:prstGeom>
        </p:spPr>
        <p:txBody>
          <a:bodyPr>
            <a:spAutoFit/>
          </a:bodyPr>
          <a:lstStyle>
            <a:lvl1pPr marL="0" indent="0" algn="ctr">
              <a:spcBef>
                <a:spcPts val="0"/>
              </a:spcBef>
              <a:buSzTx/>
              <a:buNone/>
              <a:defRPr sz="3800"/>
            </a:lvl1pPr>
          </a:lstStyle>
          <a:p>
            <a:pPr/>
            <a:r>
              <a:t>“Type a quote here.” </a:t>
            </a:r>
          </a:p>
        </p:txBody>
      </p:sp>
      <p:sp>
        <p:nvSpPr>
          <p:cNvPr id="95" name="Shape 95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" name="Shape 102"/>
          <p:cNvSpPr/>
          <p:nvPr>
            <p:ph type="pic" idx="13"/>
          </p:nvPr>
        </p:nvSpPr>
        <p:spPr>
          <a:xfrm>
            <a:off x="0" y="0"/>
            <a:ext cx="13004800" cy="9753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103" name="Shape 103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" name="Shape 110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Shape 20"/>
          <p:cNvSpPr/>
          <p:nvPr>
            <p:ph type="pic" idx="13"/>
          </p:nvPr>
        </p:nvSpPr>
        <p:spPr>
          <a:xfrm>
            <a:off x="1606550" y="635000"/>
            <a:ext cx="9779000" cy="59182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21" name="Shape 21"/>
          <p:cNvSpPr/>
          <p:nvPr>
            <p:ph type="title"/>
          </p:nvPr>
        </p:nvSpPr>
        <p:spPr>
          <a:xfrm>
            <a:off x="1270000" y="6718300"/>
            <a:ext cx="10464800" cy="1422400"/>
          </a:xfrm>
          <a:prstGeom prst="rect">
            <a:avLst/>
          </a:prstGeom>
        </p:spPr>
        <p:txBody>
          <a:bodyPr anchor="b"/>
          <a:lstStyle/>
          <a:p>
            <a:pPr/>
            <a:r>
              <a:t>Title Text</a:t>
            </a:r>
          </a:p>
        </p:txBody>
      </p:sp>
      <p:sp>
        <p:nvSpPr>
          <p:cNvPr id="22" name="Shape 22"/>
          <p:cNvSpPr/>
          <p:nvPr>
            <p:ph type="body" sz="quarter" idx="1"/>
          </p:nvPr>
        </p:nvSpPr>
        <p:spPr>
          <a:xfrm>
            <a:off x="1270000" y="8191500"/>
            <a:ext cx="10464800" cy="11303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23" name="Shape 23"/>
          <p:cNvSpPr/>
          <p:nvPr>
            <p:ph type="sldNum" sz="quarter" idx="2"/>
          </p:nvPr>
        </p:nvSpPr>
        <p:spPr>
          <a:xfrm>
            <a:off x="6311798" y="9245600"/>
            <a:ext cx="368504" cy="3810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Shape 30"/>
          <p:cNvSpPr/>
          <p:nvPr>
            <p:ph type="title"/>
          </p:nvPr>
        </p:nvSpPr>
        <p:spPr>
          <a:xfrm>
            <a:off x="1270000" y="3225800"/>
            <a:ext cx="10464800" cy="3302000"/>
          </a:xfrm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31" name="Shape 3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Shape 38"/>
          <p:cNvSpPr/>
          <p:nvPr>
            <p:ph type="pic" sz="half" idx="13"/>
          </p:nvPr>
        </p:nvSpPr>
        <p:spPr>
          <a:xfrm>
            <a:off x="6718300" y="635000"/>
            <a:ext cx="5334000" cy="8229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39" name="Shape 39"/>
          <p:cNvSpPr/>
          <p:nvPr>
            <p:ph type="title"/>
          </p:nvPr>
        </p:nvSpPr>
        <p:spPr>
          <a:xfrm>
            <a:off x="952500" y="635000"/>
            <a:ext cx="5334000" cy="3987800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pPr/>
            <a:r>
              <a:t>Title Text</a:t>
            </a:r>
          </a:p>
        </p:txBody>
      </p:sp>
      <p:sp>
        <p:nvSpPr>
          <p:cNvPr id="40" name="Shape 40"/>
          <p:cNvSpPr/>
          <p:nvPr>
            <p:ph type="body" sz="quarter" idx="1"/>
          </p:nvPr>
        </p:nvSpPr>
        <p:spPr>
          <a:xfrm>
            <a:off x="952500" y="4762500"/>
            <a:ext cx="5334000" cy="410210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200"/>
            </a:lvl1pPr>
            <a:lvl2pPr marL="0" indent="228600" algn="ctr">
              <a:spcBef>
                <a:spcPts val="0"/>
              </a:spcBef>
              <a:buSzTx/>
              <a:buNone/>
              <a:defRPr sz="3200"/>
            </a:lvl2pPr>
            <a:lvl3pPr marL="0" indent="457200" algn="ctr">
              <a:spcBef>
                <a:spcPts val="0"/>
              </a:spcBef>
              <a:buSzTx/>
              <a:buNone/>
              <a:defRPr sz="3200"/>
            </a:lvl3pPr>
            <a:lvl4pPr marL="0" indent="685800" algn="ctr">
              <a:spcBef>
                <a:spcPts val="0"/>
              </a:spcBef>
              <a:buSzTx/>
              <a:buNone/>
              <a:defRPr sz="3200"/>
            </a:lvl4pPr>
            <a:lvl5pPr marL="0" indent="914400" algn="ctr">
              <a:spcBef>
                <a:spcPts val="0"/>
              </a:spcBef>
              <a:buSzTx/>
              <a:buNone/>
              <a:defRPr sz="32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1" name="Shape 41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Shape 48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49" name="Shape 49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Shape 5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57" name="Shape 57"/>
          <p:cNvSpPr/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8" name="Shape 5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/>
          <p:nvPr>
            <p:ph type="pic" sz="half" idx="13"/>
          </p:nvPr>
        </p:nvSpPr>
        <p:spPr>
          <a:xfrm>
            <a:off x="6718300" y="2603500"/>
            <a:ext cx="5334000" cy="62865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66" name="Shape 66"/>
          <p:cNvSpPr/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Title Text</a:t>
            </a:r>
          </a:p>
        </p:txBody>
      </p:sp>
      <p:sp>
        <p:nvSpPr>
          <p:cNvPr id="67" name="Shape 67"/>
          <p:cNvSpPr/>
          <p:nvPr>
            <p:ph type="body" sz="half" idx="1"/>
          </p:nvPr>
        </p:nvSpPr>
        <p:spPr>
          <a:xfrm>
            <a:off x="952500" y="2603500"/>
            <a:ext cx="5334000" cy="6286500"/>
          </a:xfrm>
          <a:prstGeom prst="rect">
            <a:avLst/>
          </a:prstGeom>
        </p:spPr>
        <p:txBody>
          <a:bodyPr/>
          <a:lstStyle>
            <a:lvl1pPr marL="342900" indent="-342900">
              <a:spcBef>
                <a:spcPts val="3200"/>
              </a:spcBef>
              <a:defRPr sz="2800"/>
            </a:lvl1pPr>
            <a:lvl2pPr marL="685800" indent="-342900">
              <a:spcBef>
                <a:spcPts val="3200"/>
              </a:spcBef>
              <a:defRPr sz="2800"/>
            </a:lvl2pPr>
            <a:lvl3pPr marL="1028700" indent="-342900">
              <a:spcBef>
                <a:spcPts val="3200"/>
              </a:spcBef>
              <a:defRPr sz="2800"/>
            </a:lvl3pPr>
            <a:lvl4pPr marL="1371600" indent="-342900">
              <a:spcBef>
                <a:spcPts val="3200"/>
              </a:spcBef>
              <a:defRPr sz="2800"/>
            </a:lvl4pPr>
            <a:lvl5pPr marL="1714500" indent="-342900">
              <a:spcBef>
                <a:spcPts val="3200"/>
              </a:spcBef>
              <a:defRPr sz="2800"/>
            </a:lvl5pPr>
          </a:lstStyle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8" name="Shape 68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Shape 75"/>
          <p:cNvSpPr/>
          <p:nvPr>
            <p:ph type="body" idx="1"/>
          </p:nvPr>
        </p:nvSpPr>
        <p:spPr>
          <a:xfrm>
            <a:off x="952500" y="1270000"/>
            <a:ext cx="11099800" cy="7213600"/>
          </a:xfrm>
          <a:prstGeom prst="rect">
            <a:avLst/>
          </a:prstGeom>
        </p:spPr>
        <p:txBody>
          <a:bodyPr/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6" name="Shape 76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 showMasterSp="1" showMasterPhAnim="1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/>
          <p:nvPr>
            <p:ph type="pic" sz="quarter" idx="13"/>
          </p:nvPr>
        </p:nvSpPr>
        <p:spPr>
          <a:xfrm>
            <a:off x="6718300" y="5092700"/>
            <a:ext cx="5334000" cy="3771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4" name="Shape 84"/>
          <p:cNvSpPr/>
          <p:nvPr>
            <p:ph type="pic" sz="quarter" idx="14"/>
          </p:nvPr>
        </p:nvSpPr>
        <p:spPr>
          <a:xfrm>
            <a:off x="6724518" y="889000"/>
            <a:ext cx="5334001" cy="37719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5" name="Shape 85"/>
          <p:cNvSpPr/>
          <p:nvPr>
            <p:ph type="pic" sz="half" idx="15"/>
          </p:nvPr>
        </p:nvSpPr>
        <p:spPr>
          <a:xfrm>
            <a:off x="952500" y="889000"/>
            <a:ext cx="5334000" cy="7975600"/>
          </a:xfrm>
          <a:prstGeom prst="rect">
            <a:avLst/>
          </a:prstGeom>
        </p:spPr>
        <p:txBody>
          <a:bodyPr lIns="91439" tIns="45719" rIns="91439" bIns="45719" anchor="t">
            <a:noAutofit/>
          </a:bodyPr>
          <a:lstStyle/>
          <a:p>
            <a:pPr/>
          </a:p>
        </p:txBody>
      </p:sp>
      <p:sp>
        <p:nvSpPr>
          <p:cNvPr id="86" name="Shape 86"/>
          <p:cNvSpPr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/>
          <p:nvPr>
            <p:ph type="title"/>
          </p:nvPr>
        </p:nvSpPr>
        <p:spPr>
          <a:xfrm>
            <a:off x="952500" y="444500"/>
            <a:ext cx="11099800" cy="21590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Title Text</a:t>
            </a:r>
          </a:p>
        </p:txBody>
      </p:sp>
      <p:sp>
        <p:nvSpPr>
          <p:cNvPr id="3" name="Shape 3"/>
          <p:cNvSpPr/>
          <p:nvPr>
            <p:ph type="body" idx="1"/>
          </p:nvPr>
        </p:nvSpPr>
        <p:spPr>
          <a:xfrm>
            <a:off x="952500" y="2603500"/>
            <a:ext cx="11099800" cy="628650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/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" name="Shape 4"/>
          <p:cNvSpPr/>
          <p:nvPr>
            <p:ph type="sldNum" sz="quarter" idx="2"/>
          </p:nvPr>
        </p:nvSpPr>
        <p:spPr>
          <a:xfrm>
            <a:off x="6311798" y="9251950"/>
            <a:ext cx="368504" cy="3810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>
            <a:spAutoFit/>
          </a:bodyPr>
          <a:lstStyle>
            <a:lvl1pPr>
              <a:defRPr sz="1800"/>
            </a:lvl1pPr>
          </a:lstStyle>
          <a:p>
            <a:pPr/>
            <a:fld id="{86CB4B4D-7CA3-9044-876B-883B54F8677D}" type="slidenum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  <p:transition xmlns:p14="http://schemas.microsoft.com/office/powerpoint/2010/main" spd="med" advClick="1"/>
  <p:txStyles>
    <p:title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80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titleStyle>
    <p:bodyStyle>
      <a:lvl1pPr marL="444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1pPr>
      <a:lvl2pPr marL="889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2pPr>
      <a:lvl3pPr marL="1333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3pPr>
      <a:lvl4pPr marL="1778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4pPr>
      <a:lvl5pPr marL="2222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5pPr>
      <a:lvl6pPr marL="2667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6pPr>
      <a:lvl7pPr marL="3111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7pPr>
      <a:lvl8pPr marL="35560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8pPr>
      <a:lvl9pPr marL="4000500" marR="0" indent="-444500" algn="l" defTabSz="584200" rtl="0" latinLnBrk="0">
        <a:lnSpc>
          <a:spcPct val="100000"/>
        </a:lnSpc>
        <a:spcBef>
          <a:spcPts val="4200"/>
        </a:spcBef>
        <a:spcAft>
          <a:spcPts val="0"/>
        </a:spcAft>
        <a:buClrTx/>
        <a:buSzPct val="75000"/>
        <a:buFontTx/>
        <a:buChar char="•"/>
        <a:tabLst/>
        <a:defRPr b="0" baseline="0" cap="none" i="0" spc="0" strike="noStrike" sz="3600" u="none">
          <a:ln>
            <a:noFill/>
          </a:ln>
          <a:solidFill>
            <a:srgbClr val="000000"/>
          </a:solidFill>
          <a:uFillTx/>
          <a:latin typeface="+mn-lt"/>
          <a:ea typeface="+mn-ea"/>
          <a:cs typeface="+mn-cs"/>
          <a:sym typeface="Helvetica Light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1pPr>
      <a:lvl2pPr marL="0" marR="0" indent="228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2pPr>
      <a:lvl3pPr marL="0" marR="0" indent="457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3pPr>
      <a:lvl4pPr marL="0" marR="0" indent="685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4pPr>
      <a:lvl5pPr marL="0" marR="0" indent="9144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5pPr>
      <a:lvl6pPr marL="0" marR="0" indent="11430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6pPr>
      <a:lvl7pPr marL="0" marR="0" indent="13716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7pPr>
      <a:lvl8pPr marL="0" marR="0" indent="16002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8pPr>
      <a:lvl9pPr marL="0" marR="0" indent="182880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_rels/slide6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6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Shape 119"/>
          <p:cNvSpPr/>
          <p:nvPr>
            <p:ph type="ctrTitle"/>
          </p:nvPr>
        </p:nvSpPr>
        <p:spPr>
          <a:xfrm>
            <a:off x="1270000" y="3274516"/>
            <a:ext cx="10464800" cy="1665784"/>
          </a:xfrm>
          <a:prstGeom prst="rect">
            <a:avLst/>
          </a:prstGeom>
          <a:solidFill>
            <a:srgbClr val="FFFFFF"/>
          </a:solidFill>
          <a:ln w="50800">
            <a:solidFill>
              <a:srgbClr val="000000"/>
            </a:solidFill>
          </a:ln>
        </p:spPr>
        <p:txBody>
          <a:bodyPr/>
          <a:lstStyle>
            <a:lvl1pPr>
              <a:defRPr b="1">
                <a:solidFill>
                  <a:schemeClr val="accent2">
                    <a:hueOff val="-2473793"/>
                    <a:satOff val="-50209"/>
                    <a:lumOff val="23543"/>
                  </a:schemeClr>
                </a:solidFill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Bell Ringers </a:t>
            </a:r>
          </a:p>
        </p:txBody>
      </p:sp>
      <p:sp>
        <p:nvSpPr>
          <p:cNvPr id="120" name="Shape 120"/>
          <p:cNvSpPr/>
          <p:nvPr>
            <p:ph type="subTitle" sz="quarter" idx="1"/>
          </p:nvPr>
        </p:nvSpPr>
        <p:spPr>
          <a:xfrm>
            <a:off x="1270000" y="5453985"/>
            <a:ext cx="10464800" cy="1398289"/>
          </a:xfrm>
          <a:prstGeom prst="rect">
            <a:avLst/>
          </a:prstGeom>
          <a:solidFill>
            <a:schemeClr val="accent2">
              <a:hueOff val="-2473793"/>
              <a:satOff val="-50209"/>
              <a:lumOff val="23543"/>
            </a:schemeClr>
          </a:solidFill>
          <a:ln w="50800">
            <a:solidFill>
              <a:srgbClr val="000000"/>
            </a:solidFill>
          </a:ln>
        </p:spPr>
        <p:txBody>
          <a:bodyPr/>
          <a:lstStyle/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Grade 8 Week 2</a:t>
            </a:r>
          </a:p>
          <a:p>
            <a:pPr>
              <a:defRPr i="1" sz="4300"/>
            </a:pPr>
            <a:r>
              <a:t>Expository Reading &amp; Writing Unit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Shape 122"/>
          <p:cNvSpPr/>
          <p:nvPr>
            <p:ph type="title"/>
          </p:nvPr>
        </p:nvSpPr>
        <p:spPr>
          <a:xfrm>
            <a:off x="952500" y="444500"/>
            <a:ext cx="11099800" cy="1809991"/>
          </a:xfrm>
          <a:prstGeom prst="rect">
            <a:avLst/>
          </a:prstGeom>
          <a:ln w="50800">
            <a:solidFill>
              <a:srgbClr val="000000"/>
            </a:solidFill>
          </a:ln>
        </p:spPr>
        <p:txBody>
          <a:bodyPr/>
          <a:lstStyle/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Bell Ringer </a:t>
            </a:r>
            <a:r>
              <a:rPr>
                <a:solidFill>
                  <a:schemeClr val="accent2">
                    <a:hueOff val="-2473793"/>
                    <a:satOff val="-50209"/>
                    <a:lumOff val="23543"/>
                  </a:schemeClr>
                </a:solidFill>
              </a:rPr>
              <a:t>1</a:t>
            </a:r>
          </a:p>
        </p:txBody>
      </p:sp>
      <p:sp>
        <p:nvSpPr>
          <p:cNvPr id="123" name="Shape 123"/>
          <p:cNvSpPr/>
          <p:nvPr>
            <p:ph type="body" idx="1"/>
          </p:nvPr>
        </p:nvSpPr>
        <p:spPr>
          <a:prstGeom prst="rect">
            <a:avLst/>
          </a:prstGeom>
          <a:ln w="50800">
            <a:solidFill>
              <a:srgbClr val="000000"/>
            </a:solidFill>
          </a:ln>
        </p:spPr>
        <p:txBody>
          <a:bodyPr/>
          <a:lstStyle/>
          <a:p>
            <a:pPr marL="0" indent="0">
              <a:buSzTx/>
              <a:buNone/>
              <a:defRPr b="1" sz="50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t>Is there a difference in the meaning behind the following sentences?</a:t>
            </a:r>
          </a:p>
          <a:p>
            <a:pPr marL="0" indent="0">
              <a:buSzTx/>
              <a:buNone/>
            </a:pPr>
          </a:p>
          <a:p>
            <a:pPr marL="0" indent="0" algn="ctr">
              <a:buSzTx/>
              <a:buNone/>
              <a:defRPr b="1" sz="4200">
                <a:latin typeface="Helvetica"/>
                <a:ea typeface="Helvetica"/>
                <a:cs typeface="Helvetica"/>
                <a:sym typeface="Helvetica"/>
              </a:defRPr>
            </a:pPr>
            <a:r>
              <a:t>“Sorry, Dad. I broke the new T.V.”</a:t>
            </a:r>
          </a:p>
          <a:p>
            <a:pPr marL="0" indent="0" algn="ctr">
              <a:buSzTx/>
              <a:buNone/>
              <a:defRPr b="1" sz="4200">
                <a:latin typeface="Helvetica"/>
                <a:ea typeface="Helvetica"/>
                <a:cs typeface="Helvetica"/>
                <a:sym typeface="Helvetica"/>
              </a:defRPr>
            </a:pPr>
            <a:r>
              <a:t>or</a:t>
            </a:r>
          </a:p>
          <a:p>
            <a:pPr marL="0" indent="0" algn="ctr">
              <a:buSzTx/>
              <a:buNone/>
              <a:defRPr b="1" sz="4200">
                <a:latin typeface="Helvetica"/>
                <a:ea typeface="Helvetica"/>
                <a:cs typeface="Helvetica"/>
                <a:sym typeface="Helvetica"/>
              </a:defRPr>
            </a:pPr>
            <a:r>
              <a:t>“Sorry, Dad, the new T.V. got broken.”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Shape 125"/>
          <p:cNvSpPr/>
          <p:nvPr>
            <p:ph type="title"/>
          </p:nvPr>
        </p:nvSpPr>
        <p:spPr>
          <a:xfrm>
            <a:off x="952500" y="179009"/>
            <a:ext cx="11099800" cy="1809991"/>
          </a:xfrm>
          <a:prstGeom prst="rect">
            <a:avLst/>
          </a:prstGeom>
          <a:ln w="50800">
            <a:solidFill>
              <a:srgbClr val="000000"/>
            </a:solidFill>
          </a:ln>
        </p:spPr>
        <p:txBody>
          <a:bodyPr/>
          <a:lstStyle/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Bell Ringer </a:t>
            </a:r>
            <a:r>
              <a:rPr>
                <a:solidFill>
                  <a:schemeClr val="accent2">
                    <a:hueOff val="-2473793"/>
                    <a:satOff val="-50209"/>
                    <a:lumOff val="23543"/>
                  </a:schemeClr>
                </a:solidFill>
              </a:rPr>
              <a:t>2</a:t>
            </a:r>
          </a:p>
        </p:txBody>
      </p:sp>
      <p:sp>
        <p:nvSpPr>
          <p:cNvPr id="126" name="Shape 126"/>
          <p:cNvSpPr/>
          <p:nvPr>
            <p:ph type="body" idx="1"/>
          </p:nvPr>
        </p:nvSpPr>
        <p:spPr>
          <a:xfrm>
            <a:off x="952500" y="2565175"/>
            <a:ext cx="11099800" cy="6198233"/>
          </a:xfrm>
          <a:prstGeom prst="rect">
            <a:avLst/>
          </a:prstGeom>
          <a:ln w="50800">
            <a:solidFill>
              <a:srgbClr val="000000"/>
            </a:solidFill>
          </a:ln>
        </p:spPr>
        <p:txBody>
          <a:bodyPr/>
          <a:lstStyle/>
          <a:p>
            <a:pPr marL="0" indent="0" defTabSz="315468">
              <a:spcBef>
                <a:spcPts val="2200"/>
              </a:spcBef>
              <a:buSzTx/>
              <a:buNone/>
              <a:defRPr b="1" sz="4320">
                <a:solidFill>
                  <a:schemeClr val="accent2">
                    <a:hueOff val="-2473793"/>
                    <a:satOff val="-50209"/>
                    <a:lumOff val="23543"/>
                  </a:schemeClr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t>Copy the following words and circle the ones you know.</a:t>
            </a:r>
          </a:p>
          <a:p>
            <a:pPr lvl="8" marL="0" indent="987552" defTabSz="315468">
              <a:spcBef>
                <a:spcPts val="2200"/>
              </a:spcBef>
              <a:buSzTx/>
              <a:buNone/>
              <a:defRPr b="1" sz="4806">
                <a:latin typeface="Helvetica"/>
                <a:ea typeface="Helvetica"/>
                <a:cs typeface="Helvetica"/>
                <a:sym typeface="Helvetica"/>
              </a:defRPr>
            </a:pPr>
            <a:r>
              <a:t>active voice             passive voice   explain       verbs        gerunds            infinitives           participles              parallelism         inform             describe                   persuade              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8" name="Shape 128"/>
          <p:cNvSpPr/>
          <p:nvPr>
            <p:ph type="title"/>
          </p:nvPr>
        </p:nvSpPr>
        <p:spPr>
          <a:xfrm>
            <a:off x="952500" y="444500"/>
            <a:ext cx="11099800" cy="1809991"/>
          </a:xfrm>
          <a:prstGeom prst="rect">
            <a:avLst/>
          </a:prstGeom>
          <a:ln w="50800">
            <a:solidFill>
              <a:srgbClr val="000000"/>
            </a:solidFill>
          </a:ln>
        </p:spPr>
        <p:txBody>
          <a:bodyPr/>
          <a:lstStyle/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Bell Ringer </a:t>
            </a:r>
            <a:r>
              <a:rPr>
                <a:solidFill>
                  <a:schemeClr val="accent2">
                    <a:hueOff val="-2473793"/>
                    <a:satOff val="-50209"/>
                    <a:lumOff val="23543"/>
                  </a:schemeClr>
                </a:solidFill>
              </a:rPr>
              <a:t>3</a:t>
            </a:r>
          </a:p>
        </p:txBody>
      </p:sp>
      <p:sp>
        <p:nvSpPr>
          <p:cNvPr id="129" name="Shape 129"/>
          <p:cNvSpPr/>
          <p:nvPr/>
        </p:nvSpPr>
        <p:spPr>
          <a:xfrm>
            <a:off x="952499" y="2854440"/>
            <a:ext cx="11099801" cy="6246469"/>
          </a:xfrm>
          <a:prstGeom prst="rect">
            <a:avLst/>
          </a:prstGeom>
          <a:ln w="508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>
            <a:lvl1pPr algn="l">
              <a:spcBef>
                <a:spcPts val="4200"/>
              </a:spcBef>
              <a:defRPr b="1" sz="4900">
                <a:latin typeface="Helvetica"/>
                <a:ea typeface="Helvetica"/>
                <a:cs typeface="Helvetica"/>
                <a:sym typeface="Helvetica"/>
              </a:defRPr>
            </a:lvl1pPr>
          </a:lstStyle>
          <a:p>
            <a:pPr/>
            <a:r>
              <a:t>How do infinitives make certain quotes or sentences more memorable than if they weren’t used at all?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Shape 131"/>
          <p:cNvSpPr/>
          <p:nvPr>
            <p:ph type="title"/>
          </p:nvPr>
        </p:nvSpPr>
        <p:spPr>
          <a:xfrm>
            <a:off x="952500" y="444500"/>
            <a:ext cx="11099800" cy="1809991"/>
          </a:xfrm>
          <a:prstGeom prst="rect">
            <a:avLst/>
          </a:prstGeom>
          <a:ln w="50800">
            <a:solidFill>
              <a:srgbClr val="000000"/>
            </a:solidFill>
          </a:ln>
        </p:spPr>
        <p:txBody>
          <a:bodyPr/>
          <a:lstStyle/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Bell Ringer </a:t>
            </a:r>
            <a:r>
              <a:rPr>
                <a:solidFill>
                  <a:schemeClr val="accent2">
                    <a:hueOff val="-2473793"/>
                    <a:satOff val="-50209"/>
                    <a:lumOff val="23543"/>
                  </a:schemeClr>
                </a:solidFill>
              </a:rPr>
              <a:t>4</a:t>
            </a:r>
          </a:p>
        </p:txBody>
      </p:sp>
      <p:sp>
        <p:nvSpPr>
          <p:cNvPr id="132" name="Shape 132"/>
          <p:cNvSpPr/>
          <p:nvPr>
            <p:ph type="body" idx="1"/>
          </p:nvPr>
        </p:nvSpPr>
        <p:spPr>
          <a:prstGeom prst="rect">
            <a:avLst/>
          </a:prstGeom>
          <a:ln w="50800">
            <a:solidFill>
              <a:srgbClr val="000000"/>
            </a:solidFill>
          </a:ln>
        </p:spPr>
        <p:txBody>
          <a:bodyPr/>
          <a:lstStyle/>
          <a:p>
            <a:pPr marL="0" indent="0" algn="ctr">
              <a:buSzTx/>
              <a:buNone/>
              <a:defRPr b="1" sz="5200">
                <a:solidFill>
                  <a:schemeClr val="accent2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t>How can you use participle phrases in different ways? </a:t>
            </a:r>
          </a:p>
          <a:p>
            <a:pPr marL="0" indent="0">
              <a:buSzTx/>
              <a:buNone/>
            </a:pPr>
          </a:p>
          <a:p>
            <a:pPr marL="0" indent="0" algn="ctr">
              <a:buSzTx/>
              <a:buNone/>
              <a:defRPr b="1" sz="4800">
                <a:solidFill>
                  <a:schemeClr val="accent6"/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t>What type of information do participle phrases add to sentences?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Shape 134"/>
          <p:cNvSpPr/>
          <p:nvPr>
            <p:ph type="title"/>
          </p:nvPr>
        </p:nvSpPr>
        <p:spPr>
          <a:xfrm>
            <a:off x="952500" y="444500"/>
            <a:ext cx="11099800" cy="1809991"/>
          </a:xfrm>
          <a:prstGeom prst="rect">
            <a:avLst/>
          </a:prstGeom>
          <a:ln w="50800">
            <a:solidFill>
              <a:srgbClr val="000000"/>
            </a:solidFill>
          </a:ln>
        </p:spPr>
        <p:txBody>
          <a:bodyPr/>
          <a:lstStyle/>
          <a:p>
            <a:pPr>
              <a:defRPr b="1">
                <a:latin typeface="Helvetica"/>
                <a:ea typeface="Helvetica"/>
                <a:cs typeface="Helvetica"/>
                <a:sym typeface="Helvetica"/>
              </a:defRPr>
            </a:pPr>
            <a:r>
              <a:t>Bell Ringer </a:t>
            </a:r>
            <a:r>
              <a:rPr>
                <a:solidFill>
                  <a:schemeClr val="accent2">
                    <a:hueOff val="-2473793"/>
                    <a:satOff val="-50209"/>
                    <a:lumOff val="23543"/>
                  </a:schemeClr>
                </a:solidFill>
              </a:rPr>
              <a:t>5</a:t>
            </a:r>
          </a:p>
        </p:txBody>
      </p:sp>
      <p:sp>
        <p:nvSpPr>
          <p:cNvPr id="135" name="Shape 135"/>
          <p:cNvSpPr/>
          <p:nvPr/>
        </p:nvSpPr>
        <p:spPr>
          <a:xfrm>
            <a:off x="952500" y="2653983"/>
            <a:ext cx="11099800" cy="6198234"/>
          </a:xfrm>
          <a:prstGeom prst="rect">
            <a:avLst/>
          </a:prstGeom>
          <a:ln w="50800">
            <a:solidFill>
              <a:srgbClr val="000000"/>
            </a:solidFill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>
            <a:normAutofit fontScale="100000" lnSpcReduction="0"/>
          </a:bodyPr>
          <a:lstStyle/>
          <a:p>
            <a:pPr algn="l" defTabSz="315468">
              <a:spcBef>
                <a:spcPts val="2200"/>
              </a:spcBef>
              <a:defRPr b="1" sz="4320">
                <a:solidFill>
                  <a:schemeClr val="accent2">
                    <a:hueOff val="-2473793"/>
                    <a:satOff val="-50209"/>
                    <a:lumOff val="23543"/>
                  </a:schemeClr>
                </a:solidFill>
                <a:latin typeface="Helvetica"/>
                <a:ea typeface="Helvetica"/>
                <a:cs typeface="Helvetica"/>
                <a:sym typeface="Helvetica"/>
              </a:defRPr>
            </a:pPr>
            <a:r>
              <a:t>Here’s the word list from earlier this week. What else do you now know? </a:t>
            </a:r>
          </a:p>
          <a:p>
            <a:pPr lvl="8" indent="987552" algn="l" defTabSz="315468">
              <a:spcBef>
                <a:spcPts val="2200"/>
              </a:spcBef>
              <a:defRPr b="1" sz="4806">
                <a:latin typeface="Helvetica"/>
                <a:ea typeface="Helvetica"/>
                <a:cs typeface="Helvetica"/>
                <a:sym typeface="Helvetica"/>
              </a:defRPr>
            </a:pPr>
            <a:r>
              <a:t>active voice             passive voice   explain       verbs        gerunds            infinitives           participles              parallelism         inform             describe                   persuade              </a:t>
            </a:r>
          </a:p>
        </p:txBody>
      </p:sp>
    </p:spTree>
  </p:cSld>
  <p:clrMapOvr>
    <a:masterClrMapping/>
  </p:clrMapOvr>
  <p:transition xmlns:p14="http://schemas.microsoft.com/office/powerpoint/2010/main" spd="med" advClick="1" p14:dur="1000"/>
</p:sld>
</file>

<file path=ppt/theme/_rels/theme1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_rels/theme2.xml.rels><?xml version="1.0" encoding="UTF-8" standalone="yes"?><Relationships xmlns="http://schemas.openxmlformats.org/package/2006/relationships"><Relationship Id="rId1" Type="http://schemas.openxmlformats.org/officeDocument/2006/relationships/image" Target="../media/image1.png"/></Relationships>

</file>

<file path=ppt/theme/theme1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50800" dist="12700" dir="0">
              <a:srgbClr val="000000">
                <a:alpha val="50000"/>
              </a:srgbClr>
            </a:outerShdw>
          </a:effectLst>
        </a:effectStyle>
        <a:effectStyle>
          <a:effectLst>
            <a:outerShdw sx="100000" sy="100000" kx="0" ky="0" algn="b" rotWithShape="0" blurRad="38100" dist="25400" dir="540000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r:embed="rId1"/>
          <a:srcRect l="0" t="0" r="0" b="0"/>
          <a:tile tx="0" ty="0" sx="100000" sy="100000" flip="none" algn="tl"/>
        </a:blipFill>
        <a:ln w="12700" cap="flat">
          <a:noFill/>
          <a:miter lim="400000"/>
        </a:ln>
        <a:effectLst>
          <a:outerShdw sx="100000" sy="100000" kx="0" ky="0" algn="b" rotWithShape="0" blurRad="38100" dist="25400" dir="5400000">
            <a:srgbClr val="000000">
              <a:alpha val="50000"/>
            </a:srgbClr>
          </a:outerShdw>
        </a:effectLst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24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584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6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