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media/image1.jpeg" ContentType="image/jpeg"/>
  <Override PartName="/ppt/media/image2.jpeg" ContentType="image/jpeg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  <p:sldId id="266" r:id="rId18"/>
    <p:sldId id="267" r:id="rId19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2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 b="def" i="def"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 b="def" i="def"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Relationship Id="rId18" Type="http://schemas.openxmlformats.org/officeDocument/2006/relationships/slide" Target="slides/slide11.xml"/><Relationship Id="rId19" Type="http://schemas.openxmlformats.org/officeDocument/2006/relationships/slide" Target="slides/slide12.xml"/></Relationships>

</file>

<file path=ppt/media/image1.jpeg>
</file>

<file path=ppt/media/image1.png>
</file>

<file path=ppt/media/image2.jpe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/>
            <a:r>
              <a:t>Title Text</a:t>
            </a:r>
          </a:p>
        </p:txBody>
      </p:sp>
      <p:sp>
        <p:nvSpPr>
          <p:cNvPr id="12" name="Shape 12"/>
          <p:cNvSpPr/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hape 1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/>
          <p:nvPr>
            <p:ph type="body" sz="quarter" idx="13"/>
          </p:nvPr>
        </p:nvSpPr>
        <p:spPr>
          <a:xfrm>
            <a:off x="1270000" y="6362700"/>
            <a:ext cx="10464800" cy="4699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2400"/>
            </a:lvl1pPr>
          </a:lstStyle>
          <a:p>
            <a:pPr/>
            <a:r>
              <a:t>–Johnny Appleseed</a:t>
            </a:r>
          </a:p>
        </p:txBody>
      </p:sp>
      <p:sp>
        <p:nvSpPr>
          <p:cNvPr id="94" name="Shape 94"/>
          <p:cNvSpPr/>
          <p:nvPr>
            <p:ph type="body" sz="quarter" idx="14"/>
          </p:nvPr>
        </p:nvSpPr>
        <p:spPr>
          <a:xfrm>
            <a:off x="1270000" y="4267200"/>
            <a:ext cx="10464800" cy="685800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800"/>
            </a:lvl1pPr>
          </a:lstStyle>
          <a:p>
            <a:pPr/>
            <a:r>
              <a:t>“Type a quote here.” </a:t>
            </a:r>
          </a:p>
        </p:txBody>
      </p:sp>
      <p:sp>
        <p:nvSpPr>
          <p:cNvPr id="95" name="Shape 95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/>
          <p:nvPr>
            <p:ph type="pic" idx="13"/>
          </p:nvPr>
        </p:nvSpPr>
        <p:spPr>
          <a:xfrm>
            <a:off x="0" y="0"/>
            <a:ext cx="13004800" cy="9753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Shape 10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/>
          <p:nvPr>
            <p:ph type="pic" idx="13"/>
          </p:nvPr>
        </p:nvSpPr>
        <p:spPr>
          <a:xfrm>
            <a:off x="1606550" y="635000"/>
            <a:ext cx="9779000" cy="59182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Shape 21"/>
          <p:cNvSpPr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 anchor="b"/>
          <a:lstStyle/>
          <a:p>
            <a:pPr/>
            <a:r>
              <a:t>Title Text</a:t>
            </a:r>
          </a:p>
        </p:txBody>
      </p:sp>
      <p:sp>
        <p:nvSpPr>
          <p:cNvPr id="22" name="Shape 22"/>
          <p:cNvSpPr/>
          <p:nvPr>
            <p:ph type="body" sz="quarter" idx="1"/>
          </p:nvPr>
        </p:nvSpPr>
        <p:spPr>
          <a:xfrm>
            <a:off x="1270000" y="81915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hape 23"/>
          <p:cNvSpPr/>
          <p:nvPr>
            <p:ph type="sldNum" sz="quarter" idx="2"/>
          </p:nvPr>
        </p:nvSpPr>
        <p:spPr>
          <a:xfrm>
            <a:off x="6311798" y="9245600"/>
            <a:ext cx="368504" cy="381000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1" name="Shape 31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>
            <p:ph type="pic" sz="half" idx="13"/>
          </p:nvPr>
        </p:nvSpPr>
        <p:spPr>
          <a:xfrm>
            <a:off x="6718300" y="635000"/>
            <a:ext cx="5334000" cy="8229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Shape 39"/>
          <p:cNvSpPr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Title Text</a:t>
            </a:r>
          </a:p>
        </p:txBody>
      </p:sp>
      <p:sp>
        <p:nvSpPr>
          <p:cNvPr id="40" name="Shape 40"/>
          <p:cNvSpPr/>
          <p:nvPr>
            <p:ph type="body" sz="quarter" idx="1"/>
          </p:nvPr>
        </p:nvSpPr>
        <p:spPr>
          <a:xfrm>
            <a:off x="952500" y="4762500"/>
            <a:ext cx="5334000" cy="4102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hape 41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49" name="Shape 49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57" name="Shape 57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hape 58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/>
          <p:nvPr>
            <p:ph type="pic" sz="half" idx="13"/>
          </p:nvPr>
        </p:nvSpPr>
        <p:spPr>
          <a:xfrm>
            <a:off x="6718300" y="2603500"/>
            <a:ext cx="5334000" cy="62865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Shape 6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67" name="Shape 67"/>
          <p:cNvSpPr/>
          <p:nvPr>
            <p:ph type="body" sz="half" idx="1"/>
          </p:nvPr>
        </p:nvSpPr>
        <p:spPr>
          <a:xfrm>
            <a:off x="952500" y="26035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hape 68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hape 76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>
            <p:ph type="pic" sz="quarter" idx="13"/>
          </p:nvPr>
        </p:nvSpPr>
        <p:spPr>
          <a:xfrm>
            <a:off x="6718300" y="5092700"/>
            <a:ext cx="5334000" cy="3771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Shape 84"/>
          <p:cNvSpPr/>
          <p:nvPr>
            <p:ph type="pic" sz="quarter" idx="14"/>
          </p:nvPr>
        </p:nvSpPr>
        <p:spPr>
          <a:xfrm>
            <a:off x="6724518" y="889000"/>
            <a:ext cx="5334001" cy="3771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Shape 85"/>
          <p:cNvSpPr/>
          <p:nvPr>
            <p:ph type="pic" sz="half" idx="15"/>
          </p:nvPr>
        </p:nvSpPr>
        <p:spPr>
          <a:xfrm>
            <a:off x="952500" y="889000"/>
            <a:ext cx="5334000" cy="7975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Shape 86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952500" y="4445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952500" y="26035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hape 4"/>
          <p:cNvSpPr/>
          <p:nvPr>
            <p:ph type="sldNum" sz="quarter" idx="2"/>
          </p:nvPr>
        </p:nvSpPr>
        <p:spPr>
          <a:xfrm>
            <a:off x="6311798" y="9251950"/>
            <a:ext cx="368504" cy="3810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800"/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10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1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1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1.jpeg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7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8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9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2.jpeg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119"/>
          <p:cNvSpPr/>
          <p:nvPr>
            <p:ph type="ctrTitle"/>
          </p:nvPr>
        </p:nvSpPr>
        <p:spPr>
          <a:prstGeom prst="rect">
            <a:avLst/>
          </a:prstGeom>
          <a:solidFill>
            <a:schemeClr val="accent2">
              <a:hueOff val="-2473793"/>
              <a:satOff val="-50209"/>
              <a:lumOff val="23543"/>
            </a:schemeClr>
          </a:solidFill>
          <a:ln w="50800">
            <a:solidFill>
              <a:srgbClr val="000000"/>
            </a:solidFill>
          </a:ln>
        </p:spPr>
        <p:txBody>
          <a:bodyPr/>
          <a:lstStyle/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Gerunds &amp;</a:t>
            </a:r>
          </a:p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Gerund Phrases</a:t>
            </a:r>
          </a:p>
        </p:txBody>
      </p:sp>
      <p:sp>
        <p:nvSpPr>
          <p:cNvPr id="120" name="Shape 120"/>
          <p:cNvSpPr/>
          <p:nvPr/>
        </p:nvSpPr>
        <p:spPr>
          <a:xfrm>
            <a:off x="624008" y="6023917"/>
            <a:ext cx="11756784" cy="18288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i="1" sz="5700"/>
            </a:lvl1pPr>
          </a:lstStyle>
          <a:p>
            <a:pPr/>
            <a:r>
              <a:t>Let’s figure out how they’re different from the participle phrases.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4" name="Shape 154"/>
          <p:cNvSpPr/>
          <p:nvPr>
            <p:ph type="body" sz="half" idx="1"/>
          </p:nvPr>
        </p:nvSpPr>
        <p:spPr>
          <a:xfrm>
            <a:off x="318187" y="2608030"/>
            <a:ext cx="12368427" cy="3970933"/>
          </a:xfrm>
          <a:prstGeom prst="rect">
            <a:avLst/>
          </a:prstGeom>
        </p:spPr>
        <p:txBody>
          <a:bodyPr/>
          <a:lstStyle/>
          <a:p>
            <a:pPr marL="0" indent="0" defTabSz="467359">
              <a:spcBef>
                <a:spcPts val="3300"/>
              </a:spcBef>
              <a:buSzTx/>
              <a:buNone/>
              <a:defRPr b="1" sz="5520">
                <a:latin typeface="Helvetica"/>
                <a:ea typeface="Helvetica"/>
                <a:cs typeface="Helvetica"/>
                <a:sym typeface="Helvetica"/>
              </a:defRPr>
            </a:pPr>
            <a:r>
              <a:rPr>
                <a:solidFill>
                  <a:schemeClr val="accent1"/>
                </a:solidFill>
              </a:rPr>
              <a:t>The goal in soccer is</a:t>
            </a:r>
            <a:r>
              <a:t> </a:t>
            </a:r>
            <a:r>
              <a:rPr i="1">
                <a:solidFill>
                  <a:schemeClr val="accent2"/>
                </a:solidFill>
              </a:rPr>
              <a:t>scoring a goal!</a:t>
            </a:r>
            <a:endParaRPr i="1">
              <a:solidFill>
                <a:schemeClr val="accent2"/>
              </a:solidFill>
            </a:endParaRPr>
          </a:p>
          <a:p>
            <a:pPr marL="0" indent="0" defTabSz="467359">
              <a:spcBef>
                <a:spcPts val="3300"/>
              </a:spcBef>
              <a:buSzTx/>
              <a:buNone/>
              <a:defRPr b="1" sz="5520">
                <a:latin typeface="Helvetica"/>
                <a:ea typeface="Helvetica"/>
                <a:cs typeface="Helvetica"/>
                <a:sym typeface="Helvetica"/>
              </a:defRPr>
            </a:pPr>
            <a:r>
              <a:rPr>
                <a:solidFill>
                  <a:schemeClr val="accent1"/>
                </a:solidFill>
              </a:rPr>
              <a:t>We finally won,</a:t>
            </a:r>
            <a:r>
              <a:t> </a:t>
            </a:r>
            <a:r>
              <a:rPr i="1">
                <a:solidFill>
                  <a:schemeClr val="accent2"/>
                </a:solidFill>
              </a:rPr>
              <a:t>scoring a goal!</a:t>
            </a:r>
            <a:endParaRPr i="1">
              <a:solidFill>
                <a:schemeClr val="accent2"/>
              </a:solidFill>
            </a:endParaRPr>
          </a:p>
          <a:p>
            <a:pPr marL="0" indent="0" defTabSz="467359">
              <a:spcBef>
                <a:spcPts val="3300"/>
              </a:spcBef>
              <a:buSzTx/>
              <a:buNone/>
              <a:defRPr b="1" sz="2880">
                <a:latin typeface="Helvetica"/>
                <a:ea typeface="Helvetica"/>
                <a:cs typeface="Helvetica"/>
                <a:sym typeface="Helvetica"/>
              </a:defRPr>
            </a:pPr>
          </a:p>
        </p:txBody>
      </p:sp>
      <p:sp>
        <p:nvSpPr>
          <p:cNvPr id="155" name="Shape 155"/>
          <p:cNvSpPr/>
          <p:nvPr/>
        </p:nvSpPr>
        <p:spPr>
          <a:xfrm>
            <a:off x="5760356" y="212556"/>
            <a:ext cx="6861423" cy="23114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l"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If I can replace the -ing phrase with </a:t>
            </a:r>
            <a:r>
              <a:rPr i="1"/>
              <a:t>This / It / That </a:t>
            </a:r>
            <a:r>
              <a:t>and the sentence still makes sense, then it’s a gerund phrase!</a:t>
            </a:r>
          </a:p>
        </p:txBody>
      </p:sp>
      <p:sp>
        <p:nvSpPr>
          <p:cNvPr id="156" name="Shape 156"/>
          <p:cNvSpPr/>
          <p:nvPr/>
        </p:nvSpPr>
        <p:spPr>
          <a:xfrm>
            <a:off x="2625959" y="5502273"/>
            <a:ext cx="10092220" cy="34036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>
            <a:lvl1pPr>
              <a:defRPr b="1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Yes, it seems like you could say “We finally won IT” or “We finally won THAT” and it makes sense, but don’t forget about the comma that always goes with a participle phrase. It doesn’t make sense to say “We finally won, it!” or “We finally won, that!”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" name="Shape 158"/>
          <p:cNvSpPr/>
          <p:nvPr>
            <p:ph type="title"/>
          </p:nvPr>
        </p:nvSpPr>
        <p:spPr>
          <a:xfrm>
            <a:off x="240524" y="444500"/>
            <a:ext cx="12523752" cy="2159001"/>
          </a:xfrm>
          <a:prstGeom prst="rect">
            <a:avLst/>
          </a:prstGeom>
          <a:ln w="25400">
            <a:solidFill>
              <a:srgbClr val="000000"/>
            </a:solidFill>
          </a:ln>
        </p:spPr>
        <p:txBody>
          <a:bodyPr/>
          <a:lstStyle/>
          <a:p>
            <a:pPr defTabSz="368045">
              <a:defRPr b="1" sz="5040">
                <a:latin typeface="Helvetica"/>
                <a:ea typeface="Helvetica"/>
                <a:cs typeface="Helvetica"/>
                <a:sym typeface="Helvetica"/>
              </a:defRPr>
            </a:pPr>
            <a:r>
              <a:t>Participle phrases are descriptive. </a:t>
            </a:r>
          </a:p>
          <a:p>
            <a:pPr defTabSz="368045">
              <a:defRPr b="1" sz="5040">
                <a:latin typeface="Helvetica"/>
                <a:ea typeface="Helvetica"/>
                <a:cs typeface="Helvetica"/>
                <a:sym typeface="Helvetica"/>
              </a:defRPr>
            </a:pPr>
            <a:r>
              <a:t>They describe what the subject is doing.</a:t>
            </a:r>
          </a:p>
        </p:txBody>
      </p:sp>
      <p:sp>
        <p:nvSpPr>
          <p:cNvPr id="159" name="Shape 159"/>
          <p:cNvSpPr/>
          <p:nvPr>
            <p:ph type="body" sz="half" idx="1"/>
          </p:nvPr>
        </p:nvSpPr>
        <p:spPr>
          <a:xfrm>
            <a:off x="318187" y="2687319"/>
            <a:ext cx="12368427" cy="3970933"/>
          </a:xfrm>
          <a:prstGeom prst="rect">
            <a:avLst/>
          </a:prstGeom>
        </p:spPr>
        <p:txBody>
          <a:bodyPr/>
          <a:lstStyle/>
          <a:p>
            <a:pPr marL="0" indent="0" defTabSz="554990">
              <a:spcBef>
                <a:spcPts val="3900"/>
              </a:spcBef>
              <a:buSzTx/>
              <a:buNone/>
              <a:defRPr b="1" sz="5035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t>Racing down the field, eyeing the ball, </a:t>
            </a:r>
            <a:r>
              <a:rPr>
                <a:solidFill>
                  <a:schemeClr val="accent1">
                    <a:hueOff val="273562"/>
                    <a:satOff val="2937"/>
                    <a:lumOff val="-22233"/>
                  </a:schemeClr>
                </a:solidFill>
              </a:rPr>
              <a:t>I</a:t>
            </a:r>
            <a:r>
              <a:t> stayed focused and went for it!</a:t>
            </a:r>
          </a:p>
          <a:p>
            <a:pPr marL="0" indent="0" defTabSz="554990">
              <a:spcBef>
                <a:spcPts val="3900"/>
              </a:spcBef>
              <a:buSzTx/>
              <a:buNone/>
              <a:defRPr b="1" sz="5035">
                <a:solidFill>
                  <a:schemeClr val="accent1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t>Racing down the field and eyeing the ball is how to stay focused and go for it!</a:t>
            </a:r>
          </a:p>
        </p:txBody>
      </p:sp>
      <p:sp>
        <p:nvSpPr>
          <p:cNvPr id="160" name="Shape 160"/>
          <p:cNvSpPr/>
          <p:nvPr/>
        </p:nvSpPr>
        <p:spPr>
          <a:xfrm>
            <a:off x="240524" y="6999760"/>
            <a:ext cx="12523753" cy="2159001"/>
          </a:xfrm>
          <a:prstGeom prst="rect">
            <a:avLst/>
          </a:prstGeom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 defTabSz="327152">
              <a:defRPr b="1" sz="4480">
                <a:latin typeface="Helvetica"/>
                <a:ea typeface="Helvetica"/>
                <a:cs typeface="Helvetica"/>
                <a:sym typeface="Helvetica"/>
              </a:defRPr>
            </a:pPr>
            <a:r>
              <a:t>Gerund phrases can be replaced. </a:t>
            </a:r>
          </a:p>
          <a:p>
            <a:pPr defTabSz="327152">
              <a:defRPr b="1" sz="4480">
                <a:latin typeface="Helvetica"/>
                <a:ea typeface="Helvetica"/>
                <a:cs typeface="Helvetica"/>
                <a:sym typeface="Helvetica"/>
              </a:defRPr>
            </a:pPr>
            <a:r>
              <a:t>Remove everything before IS and plug in This, That, or It. You’ve got a gerund phrase!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Shape 162"/>
          <p:cNvSpPr/>
          <p:nvPr>
            <p:ph type="title"/>
          </p:nvPr>
        </p:nvSpPr>
        <p:spPr>
          <a:xfrm>
            <a:off x="952500" y="1514903"/>
            <a:ext cx="11099800" cy="2159001"/>
          </a:xfrm>
          <a:prstGeom prst="rect">
            <a:avLst/>
          </a:prstGeom>
        </p:spPr>
        <p:txBody>
          <a:bodyPr/>
          <a:lstStyle>
            <a:lvl1pPr defTabSz="473201">
              <a:defRPr b="1" sz="6480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Ok, it’s time to practice with a partner or small group!</a:t>
            </a:r>
          </a:p>
        </p:txBody>
      </p:sp>
      <p:sp>
        <p:nvSpPr>
          <p:cNvPr id="163" name="Shape 163"/>
          <p:cNvSpPr/>
          <p:nvPr/>
        </p:nvSpPr>
        <p:spPr>
          <a:xfrm>
            <a:off x="1099322" y="4673600"/>
            <a:ext cx="11099801" cy="3920396"/>
          </a:xfrm>
          <a:prstGeom prst="rect">
            <a:avLst/>
          </a:prstGeom>
          <a:ln w="508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>
            <a:lvl1pPr defTabSz="414781">
              <a:defRPr b="1" sz="5751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Is there a certain slide you’d like me to leave on display for you to look at as you work with the gerund phrases today?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Shape 122"/>
          <p:cNvSpPr/>
          <p:nvPr>
            <p:ph type="title"/>
          </p:nvPr>
        </p:nvSpPr>
        <p:spPr>
          <a:xfrm>
            <a:off x="952500" y="127343"/>
            <a:ext cx="11099800" cy="2159001"/>
          </a:xfrm>
          <a:prstGeom prst="rect">
            <a:avLst/>
          </a:prstGeom>
        </p:spPr>
        <p:txBody>
          <a:bodyPr/>
          <a:lstStyle>
            <a:lvl1pPr defTabSz="490727">
              <a:defRPr sz="6719"/>
            </a:lvl1pPr>
          </a:lstStyle>
          <a:p>
            <a:pPr/>
            <a:r>
              <a:t>How are these examples NOT participles???</a:t>
            </a:r>
          </a:p>
        </p:txBody>
      </p:sp>
      <p:sp>
        <p:nvSpPr>
          <p:cNvPr id="123" name="Shape 123"/>
          <p:cNvSpPr/>
          <p:nvPr>
            <p:ph type="body" sz="half" idx="1"/>
          </p:nvPr>
        </p:nvSpPr>
        <p:spPr>
          <a:xfrm>
            <a:off x="318187" y="2608030"/>
            <a:ext cx="11099801" cy="3970933"/>
          </a:xfrm>
          <a:prstGeom prst="rect">
            <a:avLst/>
          </a:prstGeom>
        </p:spPr>
        <p:txBody>
          <a:bodyPr/>
          <a:lstStyle/>
          <a:p>
            <a:pPr marL="0" indent="0">
              <a:buSzTx/>
              <a:buNone/>
              <a:defRPr b="1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t>Playing soccer is my favorite sport. </a:t>
            </a:r>
          </a:p>
          <a:p>
            <a:pPr marL="0" indent="0">
              <a:buSzTx/>
              <a:buNone/>
              <a:defRPr b="1">
                <a:solidFill>
                  <a:schemeClr val="accent1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t>Practicing headers is giving me a headache!</a:t>
            </a:r>
          </a:p>
          <a:p>
            <a:pPr marL="0" indent="0">
              <a:buSzTx/>
              <a:buNone/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Making a goal is obviously the goal.</a:t>
            </a:r>
          </a:p>
        </p:txBody>
      </p:sp>
      <p:pic>
        <p:nvPicPr>
          <p:cNvPr id="124" name="pasted-image.jp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8429326" y="6343835"/>
            <a:ext cx="4255745" cy="3204132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 p14:dur="1000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" name="Shape 126"/>
          <p:cNvSpPr/>
          <p:nvPr>
            <p:ph type="title"/>
          </p:nvPr>
        </p:nvSpPr>
        <p:spPr>
          <a:xfrm>
            <a:off x="952500" y="127343"/>
            <a:ext cx="11099800" cy="2159001"/>
          </a:xfrm>
          <a:prstGeom prst="rect">
            <a:avLst/>
          </a:prstGeom>
        </p:spPr>
        <p:txBody>
          <a:bodyPr/>
          <a:lstStyle>
            <a:lvl1pPr>
              <a:defRPr b="1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What’s the difference?</a:t>
            </a:r>
          </a:p>
        </p:txBody>
      </p:sp>
      <p:sp>
        <p:nvSpPr>
          <p:cNvPr id="127" name="Shape 127"/>
          <p:cNvSpPr/>
          <p:nvPr>
            <p:ph type="body" idx="1"/>
          </p:nvPr>
        </p:nvSpPr>
        <p:spPr>
          <a:xfrm>
            <a:off x="318187" y="3484330"/>
            <a:ext cx="11877051" cy="4537540"/>
          </a:xfrm>
          <a:prstGeom prst="rect">
            <a:avLst/>
          </a:prstGeom>
          <a:ln w="25400">
            <a:solidFill>
              <a:srgbClr val="000000"/>
            </a:solidFill>
          </a:ln>
        </p:spPr>
        <p:txBody>
          <a:bodyPr/>
          <a:lstStyle/>
          <a:p>
            <a:pPr marL="0" indent="0" algn="ctr">
              <a:buSzTx/>
              <a:buNone/>
              <a:defRPr b="1" sz="5200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>
                <a:solidFill>
                  <a:schemeClr val="accent1"/>
                </a:solidFill>
              </a:rPr>
              <a:t>Playing soccer</a:t>
            </a:r>
            <a:r>
              <a:t> is my favorite sport. </a:t>
            </a:r>
          </a:p>
          <a:p>
            <a:pPr marL="0" indent="0" algn="ctr">
              <a:buSzTx/>
              <a:buNone/>
              <a:defRPr b="1" sz="5200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>
                <a:solidFill>
                  <a:schemeClr val="accent1"/>
                </a:solidFill>
              </a:rPr>
              <a:t>Playing soccer yesterday</a:t>
            </a:r>
            <a:r>
              <a:t>, I realized it’s my favorite sport. 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9" name="Shape 129"/>
          <p:cNvSpPr/>
          <p:nvPr>
            <p:ph type="body" idx="1"/>
          </p:nvPr>
        </p:nvSpPr>
        <p:spPr>
          <a:xfrm>
            <a:off x="318187" y="780508"/>
            <a:ext cx="11877051" cy="6365062"/>
          </a:xfrm>
          <a:prstGeom prst="rect">
            <a:avLst/>
          </a:prstGeom>
          <a:ln w="25400">
            <a:solidFill>
              <a:srgbClr val="000000"/>
            </a:solidFill>
          </a:ln>
        </p:spPr>
        <p:txBody>
          <a:bodyPr/>
          <a:lstStyle/>
          <a:p>
            <a:pPr marL="0" indent="0" algn="ctr">
              <a:buSzTx/>
              <a:buNone/>
              <a:defRPr b="1" sz="5200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>
                <a:solidFill>
                  <a:schemeClr val="accent1"/>
                </a:solidFill>
              </a:rPr>
              <a:t>Playing soccer</a:t>
            </a:r>
            <a:r>
              <a:t> is my favorite sport. </a:t>
            </a:r>
          </a:p>
          <a:p>
            <a:pPr marL="0" indent="0" algn="r">
              <a:buSzTx/>
              <a:buNone/>
              <a:defRPr b="1" sz="5200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>
                <a:solidFill>
                  <a:schemeClr val="accent1"/>
                </a:solidFill>
              </a:rPr>
              <a:t>Playing soccer yesterday</a:t>
            </a:r>
            <a:r>
              <a:t>, I realized   it’s my favorite sport. </a:t>
            </a:r>
          </a:p>
        </p:txBody>
      </p:sp>
      <p:sp>
        <p:nvSpPr>
          <p:cNvPr id="130" name="Shape 130"/>
          <p:cNvSpPr/>
          <p:nvPr/>
        </p:nvSpPr>
        <p:spPr>
          <a:xfrm>
            <a:off x="1542875" y="1745308"/>
            <a:ext cx="3417343" cy="6731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Gerund Phrase</a:t>
            </a:r>
          </a:p>
        </p:txBody>
      </p:sp>
      <p:sp>
        <p:nvSpPr>
          <p:cNvPr id="131" name="Shape 131"/>
          <p:cNvSpPr/>
          <p:nvPr/>
        </p:nvSpPr>
        <p:spPr>
          <a:xfrm>
            <a:off x="1326553" y="4924939"/>
            <a:ext cx="3849986" cy="6731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Participle Phrase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Shape 133"/>
          <p:cNvSpPr/>
          <p:nvPr>
            <p:ph type="body" idx="1"/>
          </p:nvPr>
        </p:nvSpPr>
        <p:spPr>
          <a:xfrm>
            <a:off x="318187" y="605825"/>
            <a:ext cx="12204273" cy="8541950"/>
          </a:xfrm>
          <a:prstGeom prst="rect">
            <a:avLst/>
          </a:prstGeom>
          <a:ln w="25400">
            <a:solidFill>
              <a:srgbClr val="000000"/>
            </a:solidFill>
          </a:ln>
        </p:spPr>
        <p:txBody>
          <a:bodyPr/>
          <a:lstStyle/>
          <a:p>
            <a:pPr marL="0" indent="0" algn="ctr">
              <a:buSzTx/>
              <a:buNone/>
              <a:defRPr b="1" sz="5200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 strike="sngStrike">
                <a:solidFill>
                  <a:schemeClr val="accent1"/>
                </a:solidFill>
              </a:rPr>
              <a:t>Playing soccer</a:t>
            </a:r>
            <a:r>
              <a:t> is my favorite sport. </a:t>
            </a:r>
          </a:p>
          <a:p>
            <a:pPr marL="0" indent="0" algn="r">
              <a:buSzTx/>
              <a:buNone/>
              <a:defRPr b="1" sz="5200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>
                <a:solidFill>
                  <a:schemeClr val="accent1"/>
                </a:solidFill>
              </a:rPr>
              <a:t>Playing soccer yesterday</a:t>
            </a:r>
            <a:r>
              <a:t>, I realized   it’s my favorite sport. </a:t>
            </a:r>
          </a:p>
        </p:txBody>
      </p:sp>
      <p:sp>
        <p:nvSpPr>
          <p:cNvPr id="134" name="Shape 134"/>
          <p:cNvSpPr/>
          <p:nvPr/>
        </p:nvSpPr>
        <p:spPr>
          <a:xfrm>
            <a:off x="784964" y="945980"/>
            <a:ext cx="6861423" cy="23114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l"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If I can replace the -ing phrase with </a:t>
            </a:r>
            <a:r>
              <a:rPr i="1"/>
              <a:t>This / It / That </a:t>
            </a:r>
            <a:r>
              <a:t>and the sentence still makes sense, then it’s a gerund phrase!</a:t>
            </a:r>
          </a:p>
        </p:txBody>
      </p:sp>
      <p:sp>
        <p:nvSpPr>
          <p:cNvPr id="135" name="Shape 135"/>
          <p:cNvSpPr/>
          <p:nvPr/>
        </p:nvSpPr>
        <p:spPr>
          <a:xfrm>
            <a:off x="569630" y="6607858"/>
            <a:ext cx="7292091" cy="28575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I can’t replace this</a:t>
            </a:r>
          </a:p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phrase with This, It, or That</a:t>
            </a:r>
          </a:p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because it doesn’t make sense!</a:t>
            </a:r>
          </a:p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That’s how I know this one is </a:t>
            </a:r>
          </a:p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a participle phrase!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Shape 137"/>
          <p:cNvSpPr/>
          <p:nvPr>
            <p:ph type="title"/>
          </p:nvPr>
        </p:nvSpPr>
        <p:spPr>
          <a:xfrm>
            <a:off x="952500" y="127343"/>
            <a:ext cx="11099800" cy="2159001"/>
          </a:xfrm>
          <a:prstGeom prst="rect">
            <a:avLst/>
          </a:prstGeom>
        </p:spPr>
        <p:txBody>
          <a:bodyPr/>
          <a:lstStyle>
            <a:lvl1pPr>
              <a:defRPr b="1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What’s the difference?</a:t>
            </a:r>
          </a:p>
        </p:txBody>
      </p:sp>
      <p:sp>
        <p:nvSpPr>
          <p:cNvPr id="138" name="Shape 138"/>
          <p:cNvSpPr/>
          <p:nvPr>
            <p:ph type="body" idx="1"/>
          </p:nvPr>
        </p:nvSpPr>
        <p:spPr>
          <a:xfrm>
            <a:off x="318187" y="2742311"/>
            <a:ext cx="12368427" cy="6021578"/>
          </a:xfrm>
          <a:prstGeom prst="rect">
            <a:avLst/>
          </a:prstGeom>
          <a:ln w="25400">
            <a:solidFill>
              <a:srgbClr val="000000"/>
            </a:solidFill>
          </a:ln>
        </p:spPr>
        <p:txBody>
          <a:bodyPr/>
          <a:lstStyle/>
          <a:p>
            <a:pPr marL="0" indent="0">
              <a:buSzTx/>
              <a:buNone/>
              <a:defRPr b="1" sz="4300">
                <a:solidFill>
                  <a:schemeClr val="accent1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 sz="4400"/>
              <a:t>Practicing headers</a:t>
            </a:r>
            <a:r>
              <a:rPr i="1"/>
              <a:t> </a:t>
            </a:r>
            <a:r>
              <a:rPr sz="4700">
                <a:solidFill>
                  <a:schemeClr val="accent2"/>
                </a:solidFill>
              </a:rPr>
              <a:t>is giving me a headache!</a:t>
            </a:r>
            <a:endParaRPr sz="4700">
              <a:solidFill>
                <a:schemeClr val="accent2"/>
              </a:solidFill>
            </a:endParaRPr>
          </a:p>
          <a:p>
            <a:pPr marL="0" indent="0" algn="ctr">
              <a:buSzTx/>
              <a:buNone/>
              <a:defRPr b="1" sz="5200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/>
              <a:t>Practicing headers</a:t>
            </a:r>
            <a:r>
              <a:rPr i="1">
                <a:solidFill>
                  <a:schemeClr val="accent1"/>
                </a:solidFill>
              </a:rPr>
              <a:t>, I quickly got a headache.</a:t>
            </a:r>
            <a:r>
              <a:t> 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Shape 140"/>
          <p:cNvSpPr/>
          <p:nvPr>
            <p:ph type="body" idx="1"/>
          </p:nvPr>
        </p:nvSpPr>
        <p:spPr>
          <a:xfrm>
            <a:off x="318187" y="780508"/>
            <a:ext cx="12368426" cy="6365062"/>
          </a:xfrm>
          <a:prstGeom prst="rect">
            <a:avLst/>
          </a:prstGeom>
          <a:ln w="25400">
            <a:solidFill>
              <a:srgbClr val="000000"/>
            </a:solidFill>
          </a:ln>
        </p:spPr>
        <p:txBody>
          <a:bodyPr/>
          <a:lstStyle/>
          <a:p>
            <a:pPr marL="0" indent="0">
              <a:buSzTx/>
              <a:buNone/>
              <a:defRPr b="1" sz="4300">
                <a:solidFill>
                  <a:schemeClr val="accent1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 strike="sngStrike"/>
              <a:t>Practicing headers</a:t>
            </a:r>
            <a:r>
              <a:t> </a:t>
            </a:r>
            <a:r>
              <a:rPr sz="4700">
                <a:solidFill>
                  <a:schemeClr val="accent2"/>
                </a:solidFill>
              </a:rPr>
              <a:t>is giving me a headache!</a:t>
            </a:r>
            <a:endParaRPr sz="4700">
              <a:solidFill>
                <a:schemeClr val="accent2"/>
              </a:solidFill>
            </a:endParaRPr>
          </a:p>
          <a:p>
            <a:pPr marL="0" indent="0" algn="r">
              <a:buSzTx/>
              <a:buNone/>
              <a:defRPr b="1" sz="5200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/>
              <a:t>Practicing headers</a:t>
            </a:r>
            <a:r>
              <a:rPr i="1">
                <a:solidFill>
                  <a:schemeClr val="accent1"/>
                </a:solidFill>
              </a:rPr>
              <a:t>, I quickly got a headache.</a:t>
            </a:r>
            <a:r>
              <a:t> </a:t>
            </a:r>
          </a:p>
        </p:txBody>
      </p:sp>
      <p:sp>
        <p:nvSpPr>
          <p:cNvPr id="141" name="Shape 141"/>
          <p:cNvSpPr/>
          <p:nvPr/>
        </p:nvSpPr>
        <p:spPr>
          <a:xfrm>
            <a:off x="1542875" y="1745308"/>
            <a:ext cx="3417343" cy="6731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Gerund Phrase</a:t>
            </a:r>
          </a:p>
        </p:txBody>
      </p:sp>
      <p:sp>
        <p:nvSpPr>
          <p:cNvPr id="142" name="Shape 142"/>
          <p:cNvSpPr/>
          <p:nvPr/>
        </p:nvSpPr>
        <p:spPr>
          <a:xfrm>
            <a:off x="3031269" y="4786183"/>
            <a:ext cx="3849986" cy="6731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Participle Phrase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Shape 144"/>
          <p:cNvSpPr/>
          <p:nvPr>
            <p:ph type="body" idx="1"/>
          </p:nvPr>
        </p:nvSpPr>
        <p:spPr>
          <a:xfrm>
            <a:off x="318187" y="780508"/>
            <a:ext cx="12368426" cy="6365062"/>
          </a:xfrm>
          <a:prstGeom prst="rect">
            <a:avLst/>
          </a:prstGeom>
          <a:ln w="25400">
            <a:solidFill>
              <a:srgbClr val="000000"/>
            </a:solidFill>
          </a:ln>
        </p:spPr>
        <p:txBody>
          <a:bodyPr/>
          <a:lstStyle/>
          <a:p>
            <a:pPr marL="0" indent="0">
              <a:buSzTx/>
              <a:buNone/>
              <a:defRPr b="1" sz="4300">
                <a:solidFill>
                  <a:schemeClr val="accent1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 strike="sngStrike"/>
              <a:t>Practicing headers</a:t>
            </a:r>
            <a:r>
              <a:t> </a:t>
            </a:r>
            <a:r>
              <a:rPr sz="4700">
                <a:solidFill>
                  <a:schemeClr val="accent2"/>
                </a:solidFill>
              </a:rPr>
              <a:t>is giving me a headache!</a:t>
            </a:r>
            <a:endParaRPr sz="4700">
              <a:solidFill>
                <a:schemeClr val="accent2"/>
              </a:solidFill>
            </a:endParaRPr>
          </a:p>
          <a:p>
            <a:pPr marL="0" indent="0" algn="r">
              <a:buSzTx/>
              <a:buNone/>
              <a:defRPr b="1" sz="5200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rPr i="1"/>
              <a:t>Practicing headers</a:t>
            </a:r>
            <a:r>
              <a:rPr i="1">
                <a:solidFill>
                  <a:schemeClr val="accent1"/>
                </a:solidFill>
              </a:rPr>
              <a:t>, I quickly got a headache.</a:t>
            </a:r>
            <a:r>
              <a:t> </a:t>
            </a:r>
          </a:p>
        </p:txBody>
      </p:sp>
      <p:sp>
        <p:nvSpPr>
          <p:cNvPr id="145" name="Shape 145"/>
          <p:cNvSpPr/>
          <p:nvPr/>
        </p:nvSpPr>
        <p:spPr>
          <a:xfrm>
            <a:off x="249763" y="212556"/>
            <a:ext cx="6861422" cy="23114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 algn="l"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If I can replace the -ing phrase with </a:t>
            </a:r>
            <a:r>
              <a:rPr i="1"/>
              <a:t>This / It / That </a:t>
            </a:r>
            <a:r>
              <a:t>and the sentence still makes sense, then it’s a gerund phrase!</a:t>
            </a:r>
          </a:p>
        </p:txBody>
      </p:sp>
      <p:sp>
        <p:nvSpPr>
          <p:cNvPr id="146" name="Shape 146"/>
          <p:cNvSpPr/>
          <p:nvPr/>
        </p:nvSpPr>
        <p:spPr>
          <a:xfrm>
            <a:off x="827320" y="4883320"/>
            <a:ext cx="7292090" cy="28575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spAutoFit/>
          </a:bodyPr>
          <a:lstStyle/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I can’t replace this</a:t>
            </a:r>
          </a:p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phrase with This, It, or That</a:t>
            </a:r>
          </a:p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because it doesn’t make sense!</a:t>
            </a:r>
          </a:p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That’s how I know this one is </a:t>
            </a:r>
          </a:p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a participle phrase!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/>
          <p:nvPr>
            <p:ph type="title"/>
          </p:nvPr>
        </p:nvSpPr>
        <p:spPr>
          <a:xfrm>
            <a:off x="952500" y="127343"/>
            <a:ext cx="11099800" cy="2159001"/>
          </a:xfrm>
          <a:prstGeom prst="rect">
            <a:avLst/>
          </a:prstGeom>
        </p:spPr>
        <p:txBody>
          <a:bodyPr/>
          <a:lstStyle>
            <a:lvl1pPr defTabSz="554990">
              <a:defRPr b="1" sz="7600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What if we switch it up?</a:t>
            </a:r>
          </a:p>
        </p:txBody>
      </p:sp>
      <p:sp>
        <p:nvSpPr>
          <p:cNvPr id="149" name="Shape 149"/>
          <p:cNvSpPr/>
          <p:nvPr>
            <p:ph type="body" sz="half" idx="1"/>
          </p:nvPr>
        </p:nvSpPr>
        <p:spPr>
          <a:xfrm>
            <a:off x="318187" y="2608030"/>
            <a:ext cx="12368427" cy="3970933"/>
          </a:xfrm>
          <a:prstGeom prst="rect">
            <a:avLst/>
          </a:prstGeom>
        </p:spPr>
        <p:txBody>
          <a:bodyPr/>
          <a:lstStyle/>
          <a:p>
            <a:pPr marL="0" indent="0" defTabSz="467359">
              <a:spcBef>
                <a:spcPts val="3300"/>
              </a:spcBef>
              <a:buSzTx/>
              <a:buNone/>
              <a:defRPr b="1" sz="5520">
                <a:latin typeface="Helvetica"/>
                <a:ea typeface="Helvetica"/>
                <a:cs typeface="Helvetica"/>
                <a:sym typeface="Helvetica"/>
              </a:defRPr>
            </a:pPr>
            <a:r>
              <a:rPr>
                <a:solidFill>
                  <a:schemeClr val="accent1"/>
                </a:solidFill>
              </a:rPr>
              <a:t>The goal in soccer is</a:t>
            </a:r>
            <a:r>
              <a:t> </a:t>
            </a:r>
            <a:r>
              <a:rPr i="1">
                <a:solidFill>
                  <a:schemeClr val="accent2"/>
                </a:solidFill>
              </a:rPr>
              <a:t>scoring a goal!</a:t>
            </a:r>
            <a:endParaRPr i="1">
              <a:solidFill>
                <a:schemeClr val="accent2"/>
              </a:solidFill>
            </a:endParaRPr>
          </a:p>
          <a:p>
            <a:pPr marL="0" indent="0" defTabSz="467359">
              <a:spcBef>
                <a:spcPts val="3300"/>
              </a:spcBef>
              <a:buSzTx/>
              <a:buNone/>
              <a:defRPr b="1" sz="5520">
                <a:latin typeface="Helvetica"/>
                <a:ea typeface="Helvetica"/>
                <a:cs typeface="Helvetica"/>
                <a:sym typeface="Helvetica"/>
              </a:defRPr>
            </a:pPr>
            <a:r>
              <a:rPr>
                <a:solidFill>
                  <a:schemeClr val="accent1"/>
                </a:solidFill>
              </a:rPr>
              <a:t>We finally won,</a:t>
            </a:r>
            <a:r>
              <a:t> </a:t>
            </a:r>
            <a:r>
              <a:rPr i="1">
                <a:solidFill>
                  <a:schemeClr val="accent2"/>
                </a:solidFill>
              </a:rPr>
              <a:t>scoring a goal!</a:t>
            </a:r>
            <a:endParaRPr i="1">
              <a:solidFill>
                <a:schemeClr val="accent2"/>
              </a:solidFill>
            </a:endParaRPr>
          </a:p>
          <a:p>
            <a:pPr marL="0" indent="0" defTabSz="467359">
              <a:spcBef>
                <a:spcPts val="3300"/>
              </a:spcBef>
              <a:buSzTx/>
              <a:buNone/>
              <a:defRPr b="1" sz="2880">
                <a:latin typeface="Helvetica"/>
                <a:ea typeface="Helvetica"/>
                <a:cs typeface="Helvetica"/>
                <a:sym typeface="Helvetica"/>
              </a:defRPr>
            </a:pPr>
          </a:p>
        </p:txBody>
      </p:sp>
      <p:pic>
        <p:nvPicPr>
          <p:cNvPr id="150" name="pasted-image.jp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3518775" y="5523598"/>
            <a:ext cx="5967250" cy="3970934"/>
          </a:xfrm>
          <a:prstGeom prst="rect">
            <a:avLst/>
          </a:prstGeom>
          <a:ln w="12700">
            <a:miter lim="400000"/>
          </a:ln>
        </p:spPr>
      </p:pic>
      <p:sp>
        <p:nvSpPr>
          <p:cNvPr id="151" name="Shape 151"/>
          <p:cNvSpPr/>
          <p:nvPr/>
        </p:nvSpPr>
        <p:spPr>
          <a:xfrm>
            <a:off x="8322094" y="2062465"/>
            <a:ext cx="3417343" cy="6731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Gerund Phrase</a:t>
            </a:r>
          </a:p>
        </p:txBody>
      </p:sp>
      <p:sp>
        <p:nvSpPr>
          <p:cNvPr id="152" name="Shape 152"/>
          <p:cNvSpPr/>
          <p:nvPr/>
        </p:nvSpPr>
        <p:spPr>
          <a:xfrm>
            <a:off x="6222656" y="4865472"/>
            <a:ext cx="3849986" cy="673101"/>
          </a:xfrm>
          <a:prstGeom prst="rect">
            <a:avLst/>
          </a:prstGeom>
          <a:solidFill>
            <a:schemeClr val="accent3">
              <a:satOff val="18648"/>
              <a:lumOff val="5971"/>
            </a:schemeClr>
          </a:solidFill>
          <a:ln w="254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b="1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Participle Phrase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theme/_rels/theme1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_rels/theme2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