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ubyhqSatLDY" TargetMode="External"/><Relationship Id="rId3" Type="http://schemas.openxmlformats.org/officeDocument/2006/relationships/image" Target="../media/image2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Infinitive Phrases</a:t>
            </a:r>
          </a:p>
        </p:txBody>
      </p:sp>
      <p:sp>
        <p:nvSpPr>
          <p:cNvPr id="120" name="Shape 120"/>
          <p:cNvSpPr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Give your writing some </a:t>
            </a:r>
            <a:r>
              <a:rPr i="1"/>
              <a:t>oomph</a:t>
            </a:r>
            <a:r>
              <a:t>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title"/>
          </p:nvPr>
        </p:nvSpPr>
        <p:spPr>
          <a:xfrm>
            <a:off x="1270000" y="8051800"/>
            <a:ext cx="10464800" cy="1422401"/>
          </a:xfrm>
          <a:prstGeom prst="rect">
            <a:avLst/>
          </a:prstGeom>
        </p:spPr>
        <p:txBody>
          <a:bodyPr/>
          <a:lstStyle>
            <a:lvl1pPr defTabSz="315468">
              <a:defRPr sz="4320" u="sng">
                <a:hlinkClick r:id="rId2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2" invalidUrl="" action="" tgtFrame="" tooltip="" history="1" highlightClick="0" endSnd="0"/>
              </a:rPr>
              <a:t>https://www.youtube.com/watch?v=ubyhqSatLDY</a:t>
            </a:r>
          </a:p>
        </p:txBody>
      </p:sp>
      <p:pic>
        <p:nvPicPr>
          <p:cNvPr id="123" name="Screen Shot 2017-01-09 at 7.18.30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19700" y="2108633"/>
            <a:ext cx="9965400" cy="5536334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hape 124"/>
          <p:cNvSpPr/>
          <p:nvPr/>
        </p:nvSpPr>
        <p:spPr>
          <a:xfrm>
            <a:off x="768840" y="272805"/>
            <a:ext cx="11000106" cy="165100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/>
            </a:lvl1pPr>
          </a:lstStyle>
          <a:p>
            <a:pPr/>
            <a:r>
              <a:t>To let the superheroes teach us about infinitives will be awesome!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type="title"/>
          </p:nvPr>
        </p:nvSpPr>
        <p:spPr>
          <a:xfrm>
            <a:off x="1270000" y="2552439"/>
            <a:ext cx="10464800" cy="4648722"/>
          </a:xfrm>
          <a:prstGeom prst="rect">
            <a:avLst/>
          </a:prstGeom>
        </p:spPr>
        <p:txBody>
          <a:bodyPr/>
          <a:lstStyle/>
          <a:p>
            <a:pPr defTabSz="391414">
              <a:defRPr b="1" sz="5829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To use infinitive phrases</a:t>
            </a:r>
          </a:p>
          <a:p>
            <a:pPr defTabSz="391414">
              <a:defRPr b="1" sz="5829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 your own writing is to create a whole new level of sophistication and smoothness!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title"/>
          </p:nvPr>
        </p:nvSpPr>
        <p:spPr>
          <a:xfrm>
            <a:off x="1270000" y="2552439"/>
            <a:ext cx="10464800" cy="4648722"/>
          </a:xfrm>
          <a:prstGeom prst="rect">
            <a:avLst/>
          </a:prstGeom>
        </p:spPr>
        <p:txBody>
          <a:bodyPr/>
          <a:lstStyle>
            <a:lvl1pPr defTabSz="496570">
              <a:defRPr b="1" sz="7395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Let’s look at how some famous, professional writers use infinitive phrases!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type="title"/>
          </p:nvPr>
        </p:nvSpPr>
        <p:spPr>
          <a:xfrm>
            <a:off x="1269999" y="4875707"/>
            <a:ext cx="10464801" cy="4648722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 defTabSz="344677">
              <a:defRPr b="1" sz="5133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br/>
            <a:r>
              <a:t>“To get his feet wet in such a freezing temperature meant trouble and danger.”</a:t>
            </a:r>
          </a:p>
          <a:p>
            <a:pPr defTabSz="344677">
              <a:defRPr b="1" sz="3008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- Jack London</a:t>
            </a:r>
          </a:p>
          <a:p>
            <a:pPr defTabSz="344677">
              <a:defRPr b="1" sz="3008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“To Build a Fire”</a:t>
            </a:r>
          </a:p>
        </p:txBody>
      </p:sp>
      <p:pic>
        <p:nvPicPr>
          <p:cNvPr id="131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23205" y="199072"/>
            <a:ext cx="5958390" cy="44191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type="title"/>
          </p:nvPr>
        </p:nvSpPr>
        <p:spPr>
          <a:xfrm>
            <a:off x="1089746" y="850044"/>
            <a:ext cx="4782197" cy="8053512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 defTabSz="420624">
              <a:defRPr b="1" sz="6264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“To know your enemy, you must become your enemy.”</a:t>
            </a:r>
          </a:p>
          <a:p>
            <a:pPr defTabSz="420624">
              <a:defRPr b="1" sz="3672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- Sun Tzu</a:t>
            </a:r>
          </a:p>
          <a:p>
            <a:pPr defTabSz="420624">
              <a:defRPr b="1" i="1" sz="3672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The Art of War</a:t>
            </a:r>
          </a:p>
        </p:txBody>
      </p:sp>
      <p:pic>
        <p:nvPicPr>
          <p:cNvPr id="134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19229" y="767708"/>
            <a:ext cx="5235072" cy="82181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type="title"/>
          </p:nvPr>
        </p:nvSpPr>
        <p:spPr>
          <a:xfrm>
            <a:off x="1089746" y="850044"/>
            <a:ext cx="5063296" cy="8053512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 defTabSz="543305">
              <a:defRPr b="1" sz="8091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“To err is human. To forgive is divine.”</a:t>
            </a:r>
          </a:p>
          <a:p>
            <a:pPr defTabSz="543305">
              <a:defRPr b="1" sz="4743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- Alexander Pope</a:t>
            </a:r>
          </a:p>
          <a:p>
            <a:pPr defTabSz="543305">
              <a:defRPr b="1" i="1" sz="4743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English Poet</a:t>
            </a:r>
          </a:p>
        </p:txBody>
      </p:sp>
      <p:pic>
        <p:nvPicPr>
          <p:cNvPr id="137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89849" y="831583"/>
            <a:ext cx="4916063" cy="80904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type="title"/>
          </p:nvPr>
        </p:nvSpPr>
        <p:spPr>
          <a:xfrm>
            <a:off x="1149830" y="1050326"/>
            <a:ext cx="11378196" cy="8053512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 defTabSz="525779">
              <a:defRPr b="1" sz="7829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Let’s analyze this a little further. </a:t>
            </a:r>
            <a:r>
              <a:rPr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What would happen if you could re-write those quotes without using infinitives? </a:t>
            </a:r>
            <a:endParaRPr>
              <a:solidFill>
                <a:schemeClr val="accent5">
                  <a:hueOff val="-444211"/>
                  <a:satOff val="-14915"/>
                  <a:lumOff val="22857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type="title"/>
          </p:nvPr>
        </p:nvSpPr>
        <p:spPr>
          <a:xfrm>
            <a:off x="1149830" y="1050326"/>
            <a:ext cx="11378196" cy="8053512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/>
          <a:lstStyle/>
          <a:p>
            <a:pPr>
              <a:defRPr b="1" sz="87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Pass out the chart with the infinitives on it…</a:t>
            </a:r>
          </a:p>
          <a:p>
            <a:pPr>
              <a:defRPr b="1" sz="870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>
              <a:solidFill>
                <a:schemeClr val="accent5">
                  <a:hueOff val="-444211"/>
                  <a:satOff val="-14915"/>
                  <a:lumOff val="22857"/>
                </a:schemeClr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