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Shape 11"/>
          <p:cNvSpPr/>
          <p:nvPr>
            <p:ph type="title"/>
          </p:nvPr>
        </p:nvSpPr>
        <p:spPr>
          <a:xfrm>
            <a:off x="1270000" y="1638300"/>
            <a:ext cx="10464800" cy="3302000"/>
          </a:xfrm>
          <a:prstGeom prst="rect">
            <a:avLst/>
          </a:prstGeom>
        </p:spPr>
        <p:txBody>
          <a:bodyPr anchor="b"/>
          <a:lstStyle/>
          <a:p>
            <a:pPr/>
            <a:r>
              <a:t>Title Text</a:t>
            </a:r>
          </a:p>
        </p:txBody>
      </p:sp>
      <p:sp>
        <p:nvSpPr>
          <p:cNvPr id="12" name="Shape 12"/>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pPr/>
            <a:r>
              <a:t>–Johnny Appleseed</a:t>
            </a:r>
          </a:p>
        </p:txBody>
      </p:sp>
      <p:sp>
        <p:nvSpPr>
          <p:cNvPr id="94" name="Shape 94"/>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pPr/>
            <a:r>
              <a:t>“Type a quote here.” </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Shape 20"/>
          <p:cNvSpPr/>
          <p:nvPr>
            <p:ph type="pic" idx="13"/>
          </p:nvPr>
        </p:nvSpPr>
        <p:spPr>
          <a:xfrm>
            <a:off x="1606550" y="635000"/>
            <a:ext cx="9779000" cy="5918200"/>
          </a:xfrm>
          <a:prstGeom prst="rect">
            <a:avLst/>
          </a:prstGeom>
        </p:spPr>
        <p:txBody>
          <a:bodyPr lIns="91439" tIns="45719" rIns="91439" bIns="45719" anchor="t">
            <a:noAutofit/>
          </a:bodyPr>
          <a:lstStyle/>
          <a:p>
            <a:pPr/>
          </a:p>
        </p:txBody>
      </p:sp>
      <p:sp>
        <p:nvSpPr>
          <p:cNvPr id="21" name="Shape 21"/>
          <p:cNvSpPr/>
          <p:nvPr>
            <p:ph type="title"/>
          </p:nvPr>
        </p:nvSpPr>
        <p:spPr>
          <a:xfrm>
            <a:off x="1270000" y="6718300"/>
            <a:ext cx="10464800" cy="1422400"/>
          </a:xfrm>
          <a:prstGeom prst="rect">
            <a:avLst/>
          </a:prstGeom>
        </p:spPr>
        <p:txBody>
          <a:bodyPr anchor="b"/>
          <a:lstStyle/>
          <a:p>
            <a:pPr/>
            <a:r>
              <a:t>Title Text</a:t>
            </a:r>
          </a:p>
        </p:txBody>
      </p:sp>
      <p:sp>
        <p:nvSpPr>
          <p:cNvPr id="22" name="Shape 22"/>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xfrm>
            <a:off x="6311798" y="9245600"/>
            <a:ext cx="368504" cy="381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1270000" y="3225800"/>
            <a:ext cx="10464800" cy="33020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half" idx="13"/>
          </p:nvPr>
        </p:nvSpPr>
        <p:spPr>
          <a:xfrm>
            <a:off x="6718300" y="635000"/>
            <a:ext cx="5334000" cy="8229600"/>
          </a:xfrm>
          <a:prstGeom prst="rect">
            <a:avLst/>
          </a:prstGeom>
        </p:spPr>
        <p:txBody>
          <a:bodyPr lIns="91439" tIns="45719" rIns="91439" bIns="45719" anchor="t">
            <a:noAutofit/>
          </a:bodyPr>
          <a:lstStyle/>
          <a:p>
            <a:pPr/>
          </a:p>
        </p:txBody>
      </p:sp>
      <p:sp>
        <p:nvSpPr>
          <p:cNvPr id="39" name="Shape 39"/>
          <p:cNvSpPr/>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Shape 40"/>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half" idx="13"/>
          </p:nvPr>
        </p:nvSpPr>
        <p:spPr>
          <a:xfrm>
            <a:off x="6718300" y="2603500"/>
            <a:ext cx="5334000" cy="6286500"/>
          </a:xfrm>
          <a:prstGeom prst="rect">
            <a:avLst/>
          </a:prstGeom>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Shape 83"/>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Shape 84"/>
          <p:cNvSpPr/>
          <p:nvPr>
            <p:ph type="pic" sz="quarter" idx="14"/>
          </p:nvPr>
        </p:nvSpPr>
        <p:spPr>
          <a:xfrm>
            <a:off x="6724518" y="889000"/>
            <a:ext cx="5334001" cy="3771900"/>
          </a:xfrm>
          <a:prstGeom prst="rect">
            <a:avLst/>
          </a:prstGeom>
        </p:spPr>
        <p:txBody>
          <a:bodyPr lIns="91439" tIns="45719" rIns="91439" bIns="45719" anchor="t">
            <a:noAutofit/>
          </a:bodyPr>
          <a:lstStyle/>
          <a:p>
            <a:pPr/>
          </a:p>
        </p:txBody>
      </p:sp>
      <p:sp>
        <p:nvSpPr>
          <p:cNvPr id="85" name="Shape 85"/>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ctrTitle"/>
          </p:nvPr>
        </p:nvSpPr>
        <p:spPr>
          <a:xfrm>
            <a:off x="1270000" y="852367"/>
            <a:ext cx="10464800" cy="1566495"/>
          </a:xfrm>
          <a:prstGeom prst="rect">
            <a:avLst/>
          </a:prstGeom>
        </p:spPr>
        <p:txBody>
          <a:bodyPr/>
          <a:lstStyle>
            <a:lvl1pPr>
              <a:defRPr b="1" sz="8700">
                <a:latin typeface="Helvetica"/>
                <a:ea typeface="Helvetica"/>
                <a:cs typeface="Helvetica"/>
                <a:sym typeface="Helvetica"/>
              </a:defRPr>
            </a:lvl1pPr>
          </a:lstStyle>
          <a:p>
            <a:pPr/>
            <a:r>
              <a:t>Bell Ringers</a:t>
            </a:r>
          </a:p>
        </p:txBody>
      </p:sp>
      <p:sp>
        <p:nvSpPr>
          <p:cNvPr id="120" name="Shape 120"/>
          <p:cNvSpPr/>
          <p:nvPr>
            <p:ph type="subTitle" sz="quarter" idx="1"/>
          </p:nvPr>
        </p:nvSpPr>
        <p:spPr>
          <a:xfrm>
            <a:off x="1270000" y="2724150"/>
            <a:ext cx="10464800" cy="1130300"/>
          </a:xfrm>
          <a:prstGeom prst="rect">
            <a:avLst/>
          </a:prstGeom>
        </p:spPr>
        <p:txBody>
          <a:bodyPr/>
          <a:lstStyle/>
          <a:p>
            <a:pPr>
              <a:defRPr b="1">
                <a:latin typeface="Helvetica"/>
                <a:ea typeface="Helvetica"/>
                <a:cs typeface="Helvetica"/>
                <a:sym typeface="Helvetica"/>
              </a:defRPr>
            </a:pPr>
            <a:r>
              <a:t>Grade 7 Week 1</a:t>
            </a:r>
          </a:p>
          <a:p>
            <a:pPr>
              <a:defRPr b="1">
                <a:latin typeface="Helvetica"/>
                <a:ea typeface="Helvetica"/>
                <a:cs typeface="Helvetica"/>
                <a:sym typeface="Helvetica"/>
              </a:defRPr>
            </a:pPr>
            <a:r>
              <a:t>Expository Reading &amp; Writing Unit</a:t>
            </a:r>
          </a:p>
        </p:txBody>
      </p:sp>
      <p:pic>
        <p:nvPicPr>
          <p:cNvPr id="121" name="pasted-image.jpg"/>
          <p:cNvPicPr>
            <a:picLocks noChangeAspect="1"/>
          </p:cNvPicPr>
          <p:nvPr/>
        </p:nvPicPr>
        <p:blipFill>
          <a:blip r:embed="rId2">
            <a:extLst/>
          </a:blip>
          <a:stretch>
            <a:fillRect/>
          </a:stretch>
        </p:blipFill>
        <p:spPr>
          <a:xfrm>
            <a:off x="905977" y="4106486"/>
            <a:ext cx="11192846" cy="5405834"/>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 name="Shape 123"/>
          <p:cNvSpPr/>
          <p:nvPr>
            <p:ph type="title"/>
          </p:nvPr>
        </p:nvSpPr>
        <p:spPr>
          <a:xfrm>
            <a:off x="952500" y="186400"/>
            <a:ext cx="11099800" cy="2159001"/>
          </a:xfrm>
          <a:prstGeom prst="rect">
            <a:avLst/>
          </a:prstGeom>
        </p:spPr>
        <p:txBody>
          <a:bodyPr/>
          <a:lstStyle/>
          <a:p>
            <a:pPr>
              <a:defRPr b="1">
                <a:latin typeface="Helvetica"/>
                <a:ea typeface="Helvetica"/>
                <a:cs typeface="Helvetica"/>
                <a:sym typeface="Helvetica"/>
              </a:defRPr>
            </a:pPr>
            <a:r>
              <a:t>Bell Ringer </a:t>
            </a:r>
            <a:r>
              <a:rPr>
                <a:solidFill>
                  <a:schemeClr val="accent1">
                    <a:satOff val="-3355"/>
                    <a:lumOff val="26614"/>
                  </a:schemeClr>
                </a:solidFill>
              </a:rPr>
              <a:t>1</a:t>
            </a:r>
          </a:p>
        </p:txBody>
      </p:sp>
      <p:sp>
        <p:nvSpPr>
          <p:cNvPr id="124" name="Shape 124"/>
          <p:cNvSpPr/>
          <p:nvPr>
            <p:ph type="body" idx="1"/>
          </p:nvPr>
        </p:nvSpPr>
        <p:spPr>
          <a:prstGeom prst="rect">
            <a:avLst/>
          </a:prstGeom>
          <a:ln w="50800">
            <a:solidFill>
              <a:srgbClr val="000000"/>
            </a:solidFill>
          </a:ln>
        </p:spPr>
        <p:txBody>
          <a:bodyPr/>
          <a:lstStyle>
            <a:lvl1pPr marL="0" indent="0">
              <a:buSzTx/>
              <a:buNone/>
              <a:defRPr b="1" sz="5900">
                <a:solidFill>
                  <a:schemeClr val="accent1">
                    <a:satOff val="-3355"/>
                    <a:lumOff val="26614"/>
                  </a:schemeClr>
                </a:solidFill>
                <a:latin typeface="Helvetica"/>
                <a:ea typeface="Helvetica"/>
                <a:cs typeface="Helvetica"/>
                <a:sym typeface="Helvetica"/>
              </a:defRPr>
            </a:lvl1pPr>
          </a:lstStyle>
          <a:p>
            <a:pPr/>
            <a:r>
              <a:t>What happens when someone presents an opinion as if it were a fact? How can you word it so that your opinion actually sounds factual? </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ph type="title"/>
          </p:nvPr>
        </p:nvSpPr>
        <p:spPr>
          <a:xfrm>
            <a:off x="952500" y="186400"/>
            <a:ext cx="11099800" cy="2159001"/>
          </a:xfrm>
          <a:prstGeom prst="rect">
            <a:avLst/>
          </a:prstGeom>
        </p:spPr>
        <p:txBody>
          <a:bodyPr/>
          <a:lstStyle/>
          <a:p>
            <a:pPr>
              <a:defRPr b="1">
                <a:latin typeface="Helvetica"/>
                <a:ea typeface="Helvetica"/>
                <a:cs typeface="Helvetica"/>
                <a:sym typeface="Helvetica"/>
              </a:defRPr>
            </a:pPr>
            <a:r>
              <a:t>Bell Ringer </a:t>
            </a:r>
            <a:r>
              <a:rPr>
                <a:solidFill>
                  <a:schemeClr val="accent1">
                    <a:satOff val="-3355"/>
                    <a:lumOff val="26614"/>
                  </a:schemeClr>
                </a:solidFill>
              </a:rPr>
              <a:t>2</a:t>
            </a:r>
          </a:p>
        </p:txBody>
      </p:sp>
      <p:sp>
        <p:nvSpPr>
          <p:cNvPr id="127" name="Shape 127"/>
          <p:cNvSpPr/>
          <p:nvPr>
            <p:ph type="body" idx="1"/>
          </p:nvPr>
        </p:nvSpPr>
        <p:spPr>
          <a:prstGeom prst="rect">
            <a:avLst/>
          </a:prstGeom>
          <a:ln w="50800">
            <a:solidFill>
              <a:srgbClr val="000000"/>
            </a:solidFill>
          </a:ln>
        </p:spPr>
        <p:txBody>
          <a:bodyPr/>
          <a:lstStyle>
            <a:lvl1pPr marL="0" indent="0" algn="ctr">
              <a:buSzTx/>
              <a:buNone/>
              <a:defRPr b="1" sz="7900">
                <a:solidFill>
                  <a:schemeClr val="accent1">
                    <a:satOff val="-3355"/>
                    <a:lumOff val="26614"/>
                  </a:schemeClr>
                </a:solidFill>
                <a:latin typeface="Helvetica"/>
                <a:ea typeface="Helvetica"/>
                <a:cs typeface="Helvetica"/>
                <a:sym typeface="Helvetica"/>
              </a:defRPr>
            </a:lvl1pPr>
          </a:lstStyle>
          <a:p>
            <a:pPr/>
            <a:r>
              <a:t>What kinds of things are considered to be “expository”?</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9" name="Shape 129"/>
          <p:cNvSpPr/>
          <p:nvPr>
            <p:ph type="title"/>
          </p:nvPr>
        </p:nvSpPr>
        <p:spPr>
          <a:xfrm>
            <a:off x="952500" y="186400"/>
            <a:ext cx="11099800" cy="2159001"/>
          </a:xfrm>
          <a:prstGeom prst="rect">
            <a:avLst/>
          </a:prstGeom>
        </p:spPr>
        <p:txBody>
          <a:bodyPr/>
          <a:lstStyle/>
          <a:p>
            <a:pPr>
              <a:defRPr b="1">
                <a:latin typeface="Helvetica"/>
                <a:ea typeface="Helvetica"/>
                <a:cs typeface="Helvetica"/>
                <a:sym typeface="Helvetica"/>
              </a:defRPr>
            </a:pPr>
            <a:r>
              <a:t>Bell Ringer </a:t>
            </a:r>
            <a:r>
              <a:rPr>
                <a:solidFill>
                  <a:schemeClr val="accent1">
                    <a:satOff val="-3355"/>
                    <a:lumOff val="26614"/>
                  </a:schemeClr>
                </a:solidFill>
              </a:rPr>
              <a:t>3</a:t>
            </a:r>
          </a:p>
        </p:txBody>
      </p:sp>
      <p:sp>
        <p:nvSpPr>
          <p:cNvPr id="130" name="Shape 130"/>
          <p:cNvSpPr/>
          <p:nvPr>
            <p:ph type="body" idx="1"/>
          </p:nvPr>
        </p:nvSpPr>
        <p:spPr>
          <a:prstGeom prst="rect">
            <a:avLst/>
          </a:prstGeom>
          <a:ln w="50800">
            <a:solidFill>
              <a:srgbClr val="000000"/>
            </a:solidFill>
          </a:ln>
        </p:spPr>
        <p:txBody>
          <a:bodyPr/>
          <a:lstStyle>
            <a:lvl1pPr marL="0" indent="0">
              <a:buSzTx/>
              <a:buNone/>
              <a:defRPr b="1" sz="5400">
                <a:solidFill>
                  <a:schemeClr val="accent1">
                    <a:satOff val="-3355"/>
                    <a:lumOff val="26614"/>
                  </a:schemeClr>
                </a:solidFill>
                <a:latin typeface="Helvetica"/>
                <a:ea typeface="Helvetica"/>
                <a:cs typeface="Helvetica"/>
                <a:sym typeface="Helvetica"/>
              </a:defRPr>
            </a:lvl1pPr>
          </a:lstStyle>
          <a:p>
            <a:pPr/>
            <a:r>
              <a:t>Write three sentences all about the same topic. Make two of them good sentences that relate to each other. Make one of them an “extraneous” sentence that doesn’t really fit it. Share your sentences with a partner! </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 name="Shape 132"/>
          <p:cNvSpPr/>
          <p:nvPr>
            <p:ph type="title"/>
          </p:nvPr>
        </p:nvSpPr>
        <p:spPr>
          <a:xfrm>
            <a:off x="952500" y="186400"/>
            <a:ext cx="11099800" cy="2159001"/>
          </a:xfrm>
          <a:prstGeom prst="rect">
            <a:avLst/>
          </a:prstGeom>
        </p:spPr>
        <p:txBody>
          <a:bodyPr/>
          <a:lstStyle/>
          <a:p>
            <a:pPr>
              <a:defRPr b="1">
                <a:latin typeface="Helvetica"/>
                <a:ea typeface="Helvetica"/>
                <a:cs typeface="Helvetica"/>
                <a:sym typeface="Helvetica"/>
              </a:defRPr>
            </a:pPr>
            <a:r>
              <a:t>Bell Ringer </a:t>
            </a:r>
            <a:r>
              <a:rPr>
                <a:solidFill>
                  <a:schemeClr val="accent1">
                    <a:satOff val="-3355"/>
                    <a:lumOff val="26614"/>
                  </a:schemeClr>
                </a:solidFill>
              </a:rPr>
              <a:t>4</a:t>
            </a:r>
          </a:p>
        </p:txBody>
      </p:sp>
      <p:sp>
        <p:nvSpPr>
          <p:cNvPr id="133" name="Shape 133"/>
          <p:cNvSpPr/>
          <p:nvPr>
            <p:ph type="body" idx="1"/>
          </p:nvPr>
        </p:nvSpPr>
        <p:spPr>
          <a:prstGeom prst="rect">
            <a:avLst/>
          </a:prstGeom>
          <a:ln w="50800">
            <a:solidFill>
              <a:srgbClr val="000000"/>
            </a:solidFill>
          </a:ln>
        </p:spPr>
        <p:txBody>
          <a:bodyPr/>
          <a:lstStyle>
            <a:lvl1pPr marL="0" indent="0">
              <a:buSzTx/>
              <a:buNone/>
              <a:defRPr b="1" sz="9300">
                <a:solidFill>
                  <a:schemeClr val="accent1">
                    <a:satOff val="-3355"/>
                    <a:lumOff val="26614"/>
                  </a:schemeClr>
                </a:solidFill>
                <a:latin typeface="Helvetica"/>
                <a:ea typeface="Helvetica"/>
                <a:cs typeface="Helvetica"/>
                <a:sym typeface="Helvetica"/>
              </a:defRPr>
            </a:lvl1pPr>
          </a:lstStyle>
          <a:p>
            <a:pPr/>
            <a:r>
              <a:t>Explain the difference between text structures and text features. </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ph type="title"/>
          </p:nvPr>
        </p:nvSpPr>
        <p:spPr>
          <a:xfrm>
            <a:off x="952500" y="186400"/>
            <a:ext cx="11099800" cy="2159001"/>
          </a:xfrm>
          <a:prstGeom prst="rect">
            <a:avLst/>
          </a:prstGeom>
        </p:spPr>
        <p:txBody>
          <a:bodyPr/>
          <a:lstStyle/>
          <a:p>
            <a:pPr>
              <a:defRPr b="1">
                <a:latin typeface="Helvetica"/>
                <a:ea typeface="Helvetica"/>
                <a:cs typeface="Helvetica"/>
                <a:sym typeface="Helvetica"/>
              </a:defRPr>
            </a:pPr>
            <a:r>
              <a:t>Bell Ringer </a:t>
            </a:r>
            <a:r>
              <a:rPr>
                <a:solidFill>
                  <a:schemeClr val="accent1">
                    <a:satOff val="-3355"/>
                    <a:lumOff val="26614"/>
                  </a:schemeClr>
                </a:solidFill>
              </a:rPr>
              <a:t>5</a:t>
            </a:r>
          </a:p>
        </p:txBody>
      </p:sp>
      <p:sp>
        <p:nvSpPr>
          <p:cNvPr id="136" name="Shape 136"/>
          <p:cNvSpPr/>
          <p:nvPr>
            <p:ph type="body" idx="1"/>
          </p:nvPr>
        </p:nvSpPr>
        <p:spPr>
          <a:prstGeom prst="rect">
            <a:avLst/>
          </a:prstGeom>
          <a:ln w="50800">
            <a:solidFill>
              <a:srgbClr val="000000"/>
            </a:solidFill>
          </a:ln>
        </p:spPr>
        <p:txBody>
          <a:bodyPr/>
          <a:lstStyle>
            <a:lvl1pPr marL="0" indent="0" defTabSz="578358">
              <a:spcBef>
                <a:spcPts val="4100"/>
              </a:spcBef>
              <a:buSzTx/>
              <a:buNone/>
              <a:defRPr b="1" sz="5346">
                <a:solidFill>
                  <a:schemeClr val="accent1"/>
                </a:solidFill>
                <a:latin typeface="Helvetica"/>
                <a:ea typeface="Helvetica"/>
                <a:cs typeface="Helvetica"/>
                <a:sym typeface="Helvetica"/>
              </a:defRPr>
            </a:lvl1pPr>
          </a:lstStyle>
          <a:p>
            <a:pPr/>
            <a:r>
              <a:t>How can you tell what “structure” a reading passage is written in? In other words, how do you know when you’re reading something that compares or something that is cause/effect, or some other text structure?</a:t>
            </a:r>
          </a:p>
        </p:txBody>
      </p:sp>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