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4" name="Shape 94"/>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prstGeom prst="rect">
            <a:avLst/>
          </a:prstGeom>
        </p:spPr>
        <p:txBody>
          <a:bodyPr/>
          <a:lstStyle/>
          <a:p>
            <a:pPr/>
            <a:r>
              <a:t>Expository </a:t>
            </a:r>
          </a:p>
          <a:p>
            <a:pPr/>
            <a:r>
              <a:t>Reading &amp; Writing</a:t>
            </a:r>
          </a:p>
        </p:txBody>
      </p:sp>
      <p:sp>
        <p:nvSpPr>
          <p:cNvPr id="120" name="Shape 120"/>
          <p:cNvSpPr/>
          <p:nvPr>
            <p:ph type="subTitle" sz="quarter" idx="1"/>
          </p:nvPr>
        </p:nvSpPr>
        <p:spPr>
          <a:prstGeom prst="rect">
            <a:avLst/>
          </a:prstGeom>
          <a:ln w="50800">
            <a:solidFill>
              <a:srgbClr val="000000"/>
            </a:solidFill>
          </a:ln>
        </p:spPr>
        <p:txBody>
          <a:bodyPr/>
          <a:lstStyle/>
          <a:p>
            <a:pPr/>
            <a:r>
              <a:t>Introduction to the Unit</a:t>
            </a:r>
          </a:p>
          <a:p>
            <a:pPr/>
            <a:r>
              <a:t>Grade 7</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title"/>
          </p:nvPr>
        </p:nvSpPr>
        <p:spPr>
          <a:prstGeom prst="rect">
            <a:avLst/>
          </a:prstGeom>
        </p:spPr>
        <p:txBody>
          <a:bodyPr/>
          <a:lstStyle/>
          <a:p>
            <a:pPr/>
            <a:r>
              <a:t>STOP!</a:t>
            </a:r>
          </a:p>
        </p:txBody>
      </p:sp>
      <p:sp>
        <p:nvSpPr>
          <p:cNvPr id="147" name="Shape 147"/>
          <p:cNvSpPr/>
          <p:nvPr>
            <p:ph type="body" idx="1"/>
          </p:nvPr>
        </p:nvSpPr>
        <p:spPr>
          <a:xfrm>
            <a:off x="952500" y="2667000"/>
            <a:ext cx="11099800" cy="6286500"/>
          </a:xfrm>
          <a:prstGeom prst="rect">
            <a:avLst/>
          </a:prstGeom>
          <a:ln w="50800">
            <a:solidFill>
              <a:srgbClr val="000000"/>
            </a:solidFill>
          </a:ln>
        </p:spPr>
        <p:txBody>
          <a:bodyPr/>
          <a:lstStyle/>
          <a:p>
            <a:pPr marL="0" indent="0">
              <a:buSzTx/>
              <a:buNone/>
              <a:defRPr b="1" sz="4700">
                <a:solidFill>
                  <a:schemeClr val="accent1">
                    <a:hueOff val="47394"/>
                    <a:satOff val="-25753"/>
                    <a:lumOff val="-7544"/>
                  </a:schemeClr>
                </a:solidFill>
                <a:latin typeface="Helvetica"/>
                <a:ea typeface="Helvetica"/>
                <a:cs typeface="Helvetica"/>
                <a:sym typeface="Helvetica"/>
              </a:defRPr>
            </a:pPr>
            <a:r>
              <a:t>Answer the first three questions on your Notes Handout. There can definitely be more than one right answer!</a:t>
            </a:r>
          </a:p>
          <a:p>
            <a:pPr marL="0" indent="0">
              <a:buSzTx/>
              <a:buNone/>
              <a:defRPr b="1" sz="4700">
                <a:latin typeface="Helvetica"/>
                <a:ea typeface="Helvetica"/>
                <a:cs typeface="Helvetica"/>
                <a:sym typeface="Helvetica"/>
              </a:defRPr>
            </a:pPr>
          </a:p>
          <a:p>
            <a:pPr marL="0" indent="0">
              <a:buSzTx/>
              <a:buNone/>
              <a:defRPr b="1" sz="4700">
                <a:solidFill>
                  <a:schemeClr val="accent6">
                    <a:satOff val="24555"/>
                    <a:lumOff val="22232"/>
                  </a:schemeClr>
                </a:solidFill>
                <a:latin typeface="Helvetica"/>
                <a:ea typeface="Helvetica"/>
                <a:cs typeface="Helvetica"/>
                <a:sym typeface="Helvetica"/>
              </a:defRPr>
            </a:pPr>
            <a:r>
              <a:t>Share your answers with a partner and talk about what you wrote down.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title"/>
          </p:nvPr>
        </p:nvSpPr>
        <p:spPr>
          <a:prstGeom prst="rect">
            <a:avLst/>
          </a:prstGeom>
        </p:spPr>
        <p:txBody>
          <a:bodyPr/>
          <a:lstStyle>
            <a:lvl1pPr defTabSz="508254">
              <a:defRPr sz="6960"/>
            </a:lvl1pPr>
          </a:lstStyle>
          <a:p>
            <a:pPr/>
            <a:r>
              <a:t>So what do I need to know?</a:t>
            </a:r>
          </a:p>
        </p:txBody>
      </p:sp>
      <p:sp>
        <p:nvSpPr>
          <p:cNvPr id="150" name="Shape 150"/>
          <p:cNvSpPr/>
          <p:nvPr>
            <p:ph type="body" idx="1"/>
          </p:nvPr>
        </p:nvSpPr>
        <p:spPr>
          <a:xfrm>
            <a:off x="952500" y="2667000"/>
            <a:ext cx="11099800" cy="6286500"/>
          </a:xfrm>
          <a:prstGeom prst="rect">
            <a:avLst/>
          </a:prstGeom>
          <a:ln w="50800">
            <a:solidFill>
              <a:srgbClr val="000000"/>
            </a:solidFill>
          </a:ln>
        </p:spPr>
        <p:txBody>
          <a:bodyPr/>
          <a:lstStyle/>
          <a:p>
            <a:pPr marL="0" indent="0">
              <a:buSzTx/>
              <a:buNone/>
            </a:pPr>
            <a:r>
              <a:t>Always pay attention to the </a:t>
            </a:r>
            <a:r>
              <a:rPr b="1">
                <a:latin typeface="Helvetica"/>
                <a:ea typeface="Helvetica"/>
                <a:cs typeface="Helvetica"/>
                <a:sym typeface="Helvetica"/>
              </a:rPr>
              <a:t>author’s “voice”</a:t>
            </a:r>
            <a:r>
              <a:t> because that’s how his or personality comes through. </a:t>
            </a:r>
          </a:p>
          <a:p>
            <a:pPr marL="0" indent="0">
              <a:buSzTx/>
              <a:buNone/>
            </a:pPr>
            <a:r>
              <a:t>Readers can infer a lot about what a writer thinks and feels about something just based on his or her style and </a:t>
            </a:r>
            <a:r>
              <a:rPr b="1">
                <a:latin typeface="Helvetica"/>
                <a:ea typeface="Helvetica"/>
                <a:cs typeface="Helvetica"/>
                <a:sym typeface="Helvetica"/>
              </a:rPr>
              <a:t>tone</a:t>
            </a:r>
            <a:r>
              <a:t>. </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ph type="title"/>
          </p:nvPr>
        </p:nvSpPr>
        <p:spPr>
          <a:prstGeom prst="rect">
            <a:avLst/>
          </a:prstGeom>
        </p:spPr>
        <p:txBody>
          <a:bodyPr/>
          <a:lstStyle/>
          <a:p>
            <a:pPr/>
            <a:r>
              <a:t>What is “tone” again?</a:t>
            </a:r>
          </a:p>
        </p:txBody>
      </p:sp>
      <p:sp>
        <p:nvSpPr>
          <p:cNvPr id="153" name="Shape 153"/>
          <p:cNvSpPr/>
          <p:nvPr>
            <p:ph type="body" idx="1"/>
          </p:nvPr>
        </p:nvSpPr>
        <p:spPr>
          <a:prstGeom prst="rect">
            <a:avLst/>
          </a:prstGeom>
          <a:solidFill>
            <a:schemeClr val="accent3">
              <a:satOff val="18648"/>
              <a:lumOff val="5971"/>
            </a:schemeClr>
          </a:solidFill>
          <a:ln w="50800">
            <a:solidFill>
              <a:srgbClr val="000000"/>
            </a:solidFill>
          </a:ln>
        </p:spPr>
        <p:txBody>
          <a:bodyPr/>
          <a:lstStyle/>
          <a:p>
            <a:pPr marL="0" indent="0" defTabSz="560831">
              <a:spcBef>
                <a:spcPts val="4000"/>
              </a:spcBef>
              <a:buSzTx/>
              <a:buNone/>
              <a:defRPr sz="4128"/>
            </a:pPr>
            <a:r>
              <a:t>The “</a:t>
            </a:r>
            <a:r>
              <a:rPr b="1">
                <a:latin typeface="Helvetica"/>
                <a:ea typeface="Helvetica"/>
                <a:cs typeface="Helvetica"/>
                <a:sym typeface="Helvetica"/>
              </a:rPr>
              <a:t>tone</a:t>
            </a:r>
            <a:r>
              <a:t>” is like the </a:t>
            </a:r>
            <a:r>
              <a:rPr b="1">
                <a:latin typeface="Helvetica"/>
                <a:ea typeface="Helvetica"/>
                <a:cs typeface="Helvetica"/>
                <a:sym typeface="Helvetica"/>
              </a:rPr>
              <a:t>attitude</a:t>
            </a:r>
            <a:r>
              <a:t> that a writer has about a topic. Sometimes the author writes about something in a way that shows no emotion, like he or she is just telling about it or reporting on it (like the steps in a recipe). </a:t>
            </a:r>
          </a:p>
          <a:p>
            <a:pPr marL="0" indent="0" defTabSz="560831">
              <a:spcBef>
                <a:spcPts val="4000"/>
              </a:spcBef>
              <a:buSzTx/>
              <a:buNone/>
              <a:defRPr sz="4128"/>
            </a:pPr>
            <a:r>
              <a:t>But other times the writer does show his or her personal feelings about a topic by the words used and just by having a certain “</a:t>
            </a:r>
            <a:r>
              <a:rPr b="1">
                <a:latin typeface="Helvetica"/>
                <a:ea typeface="Helvetica"/>
                <a:cs typeface="Helvetica"/>
                <a:sym typeface="Helvetica"/>
              </a:rPr>
              <a:t>attitude</a:t>
            </a:r>
            <a:r>
              <a:t>” about it. </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5" name="Shape 155"/>
          <p:cNvSpPr/>
          <p:nvPr>
            <p:ph type="title"/>
          </p:nvPr>
        </p:nvSpPr>
        <p:spPr>
          <a:prstGeom prst="rect">
            <a:avLst/>
          </a:prstGeom>
        </p:spPr>
        <p:txBody>
          <a:bodyPr/>
          <a:lstStyle>
            <a:lvl1pPr defTabSz="490727">
              <a:defRPr sz="6719"/>
            </a:lvl1pPr>
          </a:lstStyle>
          <a:p>
            <a:pPr/>
            <a:r>
              <a:t>What else do I need to know about expository texts?</a:t>
            </a:r>
          </a:p>
        </p:txBody>
      </p:sp>
      <p:sp>
        <p:nvSpPr>
          <p:cNvPr id="156" name="Shape 156"/>
          <p:cNvSpPr/>
          <p:nvPr>
            <p:ph type="body" sz="half" idx="1"/>
          </p:nvPr>
        </p:nvSpPr>
        <p:spPr>
          <a:xfrm>
            <a:off x="2281052" y="6293695"/>
            <a:ext cx="8781687" cy="3321713"/>
          </a:xfrm>
          <a:prstGeom prst="rect">
            <a:avLst/>
          </a:prstGeom>
        </p:spPr>
        <p:txBody>
          <a:bodyPr/>
          <a:lstStyle/>
          <a:p>
            <a:pPr marL="342899" indent="-342899" defTabSz="914400">
              <a:spcBef>
                <a:spcPts val="700"/>
              </a:spcBef>
              <a:buSzPct val="100000"/>
              <a:buFont typeface="Arial"/>
              <a:defRPr sz="4100">
                <a:latin typeface="Calibri"/>
                <a:ea typeface="Calibri"/>
                <a:cs typeface="Calibri"/>
                <a:sym typeface="Calibri"/>
              </a:defRPr>
            </a:pPr>
            <a:r>
              <a:t>To express feelings or thoughts</a:t>
            </a:r>
          </a:p>
          <a:p>
            <a:pPr marL="342899" indent="-342899" defTabSz="914400">
              <a:spcBef>
                <a:spcPts val="700"/>
              </a:spcBef>
              <a:buSzPct val="100000"/>
              <a:buFont typeface="Arial"/>
              <a:defRPr sz="4100">
                <a:latin typeface="Calibri"/>
                <a:ea typeface="Calibri"/>
                <a:cs typeface="Calibri"/>
                <a:sym typeface="Calibri"/>
              </a:defRPr>
            </a:pPr>
            <a:r>
              <a:t>To inform or explain or describe</a:t>
            </a:r>
          </a:p>
          <a:p>
            <a:pPr marL="342899" indent="-342899" defTabSz="914400">
              <a:spcBef>
                <a:spcPts val="700"/>
              </a:spcBef>
              <a:buSzPct val="100000"/>
              <a:buFont typeface="Arial"/>
              <a:defRPr sz="4100">
                <a:latin typeface="Calibri"/>
                <a:ea typeface="Calibri"/>
                <a:cs typeface="Calibri"/>
                <a:sym typeface="Calibri"/>
              </a:defRPr>
            </a:pPr>
            <a:r>
              <a:t>To persuade</a:t>
            </a:r>
          </a:p>
          <a:p>
            <a:pPr marL="342899" indent="-342899" defTabSz="914400">
              <a:spcBef>
                <a:spcPts val="700"/>
              </a:spcBef>
              <a:buSzPct val="100000"/>
              <a:buFont typeface="Arial"/>
              <a:defRPr sz="4100">
                <a:latin typeface="Calibri"/>
                <a:ea typeface="Calibri"/>
                <a:cs typeface="Calibri"/>
                <a:sym typeface="Calibri"/>
              </a:defRPr>
            </a:pPr>
            <a:r>
              <a:t>To entertain</a:t>
            </a:r>
          </a:p>
        </p:txBody>
      </p:sp>
      <p:sp>
        <p:nvSpPr>
          <p:cNvPr id="157" name="Shape 157"/>
          <p:cNvSpPr/>
          <p:nvPr/>
        </p:nvSpPr>
        <p:spPr>
          <a:xfrm>
            <a:off x="1377478" y="3546897"/>
            <a:ext cx="10249844" cy="1790701"/>
          </a:xfrm>
          <a:prstGeom prst="rect">
            <a:avLst/>
          </a:prstGeom>
          <a:solidFill>
            <a:schemeClr val="accent3">
              <a:satOff val="18648"/>
              <a:lumOff val="5971"/>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latin typeface="Helvetica"/>
                <a:ea typeface="Helvetica"/>
                <a:cs typeface="Helvetica"/>
                <a:sym typeface="Helvetica"/>
              </a:defRPr>
            </a:pPr>
            <a:r>
              <a:t>Think about the author’s purpose, like why </a:t>
            </a:r>
          </a:p>
          <a:p>
            <a:pPr>
              <a:defRPr b="1">
                <a:latin typeface="Helvetica"/>
                <a:ea typeface="Helvetica"/>
                <a:cs typeface="Helvetica"/>
                <a:sym typeface="Helvetica"/>
              </a:defRPr>
            </a:pPr>
            <a:r>
              <a:t>he or she wrote the text. What was the point? </a:t>
            </a:r>
          </a:p>
          <a:p>
            <a:pPr>
              <a:defRPr b="1">
                <a:latin typeface="Helvetica"/>
                <a:ea typeface="Helvetica"/>
                <a:cs typeface="Helvetica"/>
                <a:sym typeface="Helvetica"/>
              </a:defRPr>
            </a:pPr>
            <a:r>
              <a:t>What kind of person was it written for?</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title"/>
          </p:nvPr>
        </p:nvSpPr>
        <p:spPr>
          <a:prstGeom prst="rect">
            <a:avLst/>
          </a:prstGeom>
        </p:spPr>
        <p:txBody>
          <a:bodyPr/>
          <a:lstStyle/>
          <a:p>
            <a:pPr/>
            <a:r>
              <a:t>STOP!</a:t>
            </a:r>
          </a:p>
        </p:txBody>
      </p:sp>
      <p:sp>
        <p:nvSpPr>
          <p:cNvPr id="160" name="Shape 160"/>
          <p:cNvSpPr/>
          <p:nvPr>
            <p:ph type="body" idx="1"/>
          </p:nvPr>
        </p:nvSpPr>
        <p:spPr>
          <a:xfrm>
            <a:off x="952500" y="2667000"/>
            <a:ext cx="11099800" cy="6286500"/>
          </a:xfrm>
          <a:prstGeom prst="rect">
            <a:avLst/>
          </a:prstGeom>
          <a:ln w="50800">
            <a:solidFill>
              <a:srgbClr val="000000"/>
            </a:solidFill>
          </a:ln>
        </p:spPr>
        <p:txBody>
          <a:bodyPr/>
          <a:lstStyle/>
          <a:p>
            <a:pPr marL="0" indent="0">
              <a:buSzTx/>
              <a:buNone/>
              <a:defRPr b="1" sz="4700">
                <a:solidFill>
                  <a:schemeClr val="accent1">
                    <a:hueOff val="47394"/>
                    <a:satOff val="-25753"/>
                    <a:lumOff val="-7544"/>
                  </a:schemeClr>
                </a:solidFill>
                <a:latin typeface="Helvetica"/>
                <a:ea typeface="Helvetica"/>
                <a:cs typeface="Helvetica"/>
                <a:sym typeface="Helvetica"/>
              </a:defRPr>
            </a:pPr>
            <a:r>
              <a:t>Answer the questions 4 and 5 on your Notes Handout. There can definitely be more than one way to explain your ideas!</a:t>
            </a:r>
          </a:p>
          <a:p>
            <a:pPr marL="0" indent="0">
              <a:buSzTx/>
              <a:buNone/>
              <a:defRPr b="1" sz="4700">
                <a:latin typeface="Helvetica"/>
                <a:ea typeface="Helvetica"/>
                <a:cs typeface="Helvetica"/>
                <a:sym typeface="Helvetica"/>
              </a:defRPr>
            </a:pPr>
          </a:p>
          <a:p>
            <a:pPr marL="0" indent="0">
              <a:buSzTx/>
              <a:buNone/>
              <a:defRPr b="1" sz="4700">
                <a:solidFill>
                  <a:schemeClr val="accent6">
                    <a:satOff val="24555"/>
                    <a:lumOff val="22232"/>
                  </a:schemeClr>
                </a:solidFill>
                <a:latin typeface="Helvetica"/>
                <a:ea typeface="Helvetica"/>
                <a:cs typeface="Helvetica"/>
                <a:sym typeface="Helvetica"/>
              </a:defRPr>
            </a:pPr>
            <a:r>
              <a:t>Share your answers with a partner and talk about what you wrote down. </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Shape 162"/>
          <p:cNvSpPr/>
          <p:nvPr>
            <p:ph type="title"/>
          </p:nvPr>
        </p:nvSpPr>
        <p:spPr>
          <a:xfrm>
            <a:off x="952500" y="250357"/>
            <a:ext cx="11099800" cy="2159001"/>
          </a:xfrm>
          <a:prstGeom prst="rect">
            <a:avLst/>
          </a:prstGeom>
        </p:spPr>
        <p:txBody>
          <a:bodyPr/>
          <a:lstStyle>
            <a:lvl1pPr defTabSz="490727">
              <a:defRPr sz="6719"/>
            </a:lvl1pPr>
          </a:lstStyle>
          <a:p>
            <a:pPr/>
            <a:r>
              <a:t>What else do I need to know about expository texts?</a:t>
            </a:r>
          </a:p>
        </p:txBody>
      </p:sp>
      <p:sp>
        <p:nvSpPr>
          <p:cNvPr id="163" name="Shape 163"/>
          <p:cNvSpPr/>
          <p:nvPr/>
        </p:nvSpPr>
        <p:spPr>
          <a:xfrm>
            <a:off x="2733129" y="2648880"/>
            <a:ext cx="7538542" cy="1333501"/>
          </a:xfrm>
          <a:prstGeom prst="rect">
            <a:avLst/>
          </a:prstGeom>
          <a:solidFill>
            <a:schemeClr val="accent3">
              <a:satOff val="18648"/>
              <a:lumOff val="5971"/>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defTabSz="914400">
              <a:defRPr b="1" sz="4800">
                <a:latin typeface="Calibri"/>
                <a:ea typeface="Calibri"/>
                <a:cs typeface="Calibri"/>
                <a:sym typeface="Calibri"/>
              </a:defRPr>
            </a:pPr>
            <a:r>
              <a:t>Patterns of Organization </a:t>
            </a:r>
            <a:r>
              <a:rPr b="0" sz="3200"/>
              <a:t> </a:t>
            </a:r>
            <a:endParaRPr sz="3200"/>
          </a:p>
          <a:p>
            <a:pPr defTabSz="914400">
              <a:defRPr sz="3200">
                <a:latin typeface="Calibri"/>
                <a:ea typeface="Calibri"/>
                <a:cs typeface="Calibri"/>
                <a:sym typeface="Calibri"/>
              </a:defRPr>
            </a:pPr>
            <a:r>
              <a:t>(</a:t>
            </a:r>
            <a:r>
              <a:t>The structure of the passage or article)</a:t>
            </a:r>
          </a:p>
        </p:txBody>
      </p:sp>
      <p:sp>
        <p:nvSpPr>
          <p:cNvPr id="164" name="Shape 164"/>
          <p:cNvSpPr/>
          <p:nvPr/>
        </p:nvSpPr>
        <p:spPr>
          <a:xfrm>
            <a:off x="2745887" y="4221904"/>
            <a:ext cx="6373081" cy="312420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lgn="l" defTabSz="914400">
              <a:spcBef>
                <a:spcPts val="700"/>
              </a:spcBef>
              <a:buSzPct val="100000"/>
              <a:buFont typeface="Arial"/>
              <a:buChar char="•"/>
              <a:defRPr sz="3200">
                <a:latin typeface="Calibri"/>
                <a:ea typeface="Calibri"/>
                <a:cs typeface="Calibri"/>
                <a:sym typeface="Calibri"/>
              </a:defRPr>
            </a:pPr>
            <a:r>
              <a:t>Cause and Effect</a:t>
            </a:r>
          </a:p>
          <a:p>
            <a:pPr marL="342900" indent="-342900" algn="l" defTabSz="914400">
              <a:spcBef>
                <a:spcPts val="700"/>
              </a:spcBef>
              <a:buSzPct val="100000"/>
              <a:buFont typeface="Arial"/>
              <a:buChar char="•"/>
              <a:defRPr sz="3200">
                <a:latin typeface="Calibri"/>
                <a:ea typeface="Calibri"/>
                <a:cs typeface="Calibri"/>
                <a:sym typeface="Calibri"/>
              </a:defRPr>
            </a:pPr>
            <a:r>
              <a:t>Chronological Order / Sequence</a:t>
            </a:r>
          </a:p>
          <a:p>
            <a:pPr marL="342900" indent="-342900" algn="l" defTabSz="914400">
              <a:spcBef>
                <a:spcPts val="700"/>
              </a:spcBef>
              <a:buSzPct val="100000"/>
              <a:buFont typeface="Arial"/>
              <a:buChar char="•"/>
              <a:defRPr sz="3200">
                <a:latin typeface="Calibri"/>
                <a:ea typeface="Calibri"/>
                <a:cs typeface="Calibri"/>
                <a:sym typeface="Calibri"/>
              </a:defRPr>
            </a:pPr>
            <a:r>
              <a:t>Compare and Contrast</a:t>
            </a:r>
          </a:p>
          <a:p>
            <a:pPr marL="342900" indent="-342900" algn="l" defTabSz="914400">
              <a:spcBef>
                <a:spcPts val="700"/>
              </a:spcBef>
              <a:buSzPct val="100000"/>
              <a:buFont typeface="Arial"/>
              <a:buChar char="•"/>
              <a:defRPr sz="3200">
                <a:latin typeface="Calibri"/>
                <a:ea typeface="Calibri"/>
                <a:cs typeface="Calibri"/>
                <a:sym typeface="Calibri"/>
              </a:defRPr>
            </a:pPr>
            <a:r>
              <a:t>Description</a:t>
            </a:r>
          </a:p>
          <a:p>
            <a:pPr marL="342900" indent="-342900" algn="l" defTabSz="914400">
              <a:spcBef>
                <a:spcPts val="700"/>
              </a:spcBef>
              <a:buSzPct val="100000"/>
              <a:buFont typeface="Arial"/>
              <a:buChar char="•"/>
              <a:defRPr sz="3200">
                <a:latin typeface="Calibri"/>
                <a:ea typeface="Calibri"/>
                <a:cs typeface="Calibri"/>
                <a:sym typeface="Calibri"/>
              </a:defRPr>
            </a:pPr>
            <a:r>
              <a:t>Problem-Solution</a:t>
            </a:r>
          </a:p>
        </p:txBody>
      </p:sp>
      <p:sp>
        <p:nvSpPr>
          <p:cNvPr id="165" name="Shape 165"/>
          <p:cNvSpPr/>
          <p:nvPr/>
        </p:nvSpPr>
        <p:spPr>
          <a:xfrm>
            <a:off x="748754" y="7585628"/>
            <a:ext cx="11507292" cy="1574801"/>
          </a:xfrm>
          <a:prstGeom prst="rect">
            <a:avLst/>
          </a:prstGeom>
          <a:solidFill>
            <a:schemeClr val="accent3">
              <a:satOff val="18648"/>
              <a:lumOff val="5971"/>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914400">
              <a:defRPr b="1" sz="4800">
                <a:latin typeface="Calibri"/>
                <a:ea typeface="Calibri"/>
                <a:cs typeface="Calibri"/>
                <a:sym typeface="Calibri"/>
              </a:defRPr>
            </a:lvl1pPr>
          </a:lstStyle>
          <a:p>
            <a:pPr/>
            <a:r>
              <a:t>Regardless of the structure, expository texts are written to give information!</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Shape 167"/>
          <p:cNvSpPr/>
          <p:nvPr>
            <p:ph type="title"/>
          </p:nvPr>
        </p:nvSpPr>
        <p:spPr>
          <a:prstGeom prst="rect">
            <a:avLst/>
          </a:prstGeom>
        </p:spPr>
        <p:txBody>
          <a:bodyPr/>
          <a:lstStyle/>
          <a:p>
            <a:pPr/>
            <a:r>
              <a:t>STOP!</a:t>
            </a:r>
          </a:p>
        </p:txBody>
      </p:sp>
      <p:sp>
        <p:nvSpPr>
          <p:cNvPr id="168" name="Shape 168"/>
          <p:cNvSpPr/>
          <p:nvPr>
            <p:ph type="body" idx="1"/>
          </p:nvPr>
        </p:nvSpPr>
        <p:spPr>
          <a:xfrm>
            <a:off x="952500" y="2667000"/>
            <a:ext cx="11099800" cy="6286500"/>
          </a:xfrm>
          <a:prstGeom prst="rect">
            <a:avLst/>
          </a:prstGeom>
          <a:ln w="50800">
            <a:solidFill>
              <a:srgbClr val="000000"/>
            </a:solidFill>
          </a:ln>
        </p:spPr>
        <p:txBody>
          <a:bodyPr/>
          <a:lstStyle>
            <a:lvl1pPr marL="0" indent="0">
              <a:buSzTx/>
              <a:buNone/>
              <a:defRPr b="1" sz="4700">
                <a:solidFill>
                  <a:schemeClr val="accent1">
                    <a:hueOff val="47394"/>
                    <a:satOff val="-25753"/>
                    <a:lumOff val="-7544"/>
                  </a:schemeClr>
                </a:solidFill>
                <a:latin typeface="Helvetica"/>
                <a:ea typeface="Helvetica"/>
                <a:cs typeface="Helvetica"/>
                <a:sym typeface="Helvetica"/>
              </a:defRPr>
            </a:lvl1pPr>
          </a:lstStyle>
          <a:p>
            <a:pPr/>
            <a:r>
              <a:t>Work with a partner or small group to answer question 6 on your Notes Handout. There can definitely be more than one way to explain your ideas!</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ph type="title"/>
          </p:nvPr>
        </p:nvSpPr>
        <p:spPr>
          <a:prstGeom prst="rect">
            <a:avLst/>
          </a:prstGeom>
        </p:spPr>
        <p:txBody>
          <a:bodyPr/>
          <a:lstStyle>
            <a:lvl1pPr defTabSz="490727">
              <a:defRPr sz="6719"/>
            </a:lvl1pPr>
          </a:lstStyle>
          <a:p>
            <a:pPr/>
            <a:r>
              <a:t>Is there anything bad about expository texts?</a:t>
            </a:r>
          </a:p>
        </p:txBody>
      </p:sp>
      <p:sp>
        <p:nvSpPr>
          <p:cNvPr id="171" name="Shape 171"/>
          <p:cNvSpPr/>
          <p:nvPr>
            <p:ph type="body" sz="half" idx="1"/>
          </p:nvPr>
        </p:nvSpPr>
        <p:spPr>
          <a:xfrm>
            <a:off x="1629916" y="4961244"/>
            <a:ext cx="10469787" cy="3321713"/>
          </a:xfrm>
          <a:prstGeom prst="rect">
            <a:avLst/>
          </a:prstGeom>
          <a:ln w="50800">
            <a:solidFill>
              <a:srgbClr val="000000"/>
            </a:solidFill>
          </a:ln>
        </p:spPr>
        <p:txBody>
          <a:bodyPr/>
          <a:lstStyle>
            <a:lvl1pPr marL="0" indent="0" defTabSz="914400">
              <a:spcBef>
                <a:spcPts val="700"/>
              </a:spcBef>
              <a:buSzTx/>
              <a:buNone/>
              <a:defRPr sz="4300">
                <a:latin typeface="Calibri"/>
                <a:ea typeface="Calibri"/>
                <a:cs typeface="Calibri"/>
                <a:sym typeface="Calibri"/>
              </a:defRPr>
            </a:lvl1pPr>
          </a:lstStyle>
          <a:p>
            <a:pPr/>
            <a:r>
              <a:t>Just make sure that what you are reading or writing doesn’t have extra, random, irrelevant, totally unrelated information in it. Not cool, man. Not cool!</a:t>
            </a:r>
          </a:p>
        </p:txBody>
      </p:sp>
      <p:sp>
        <p:nvSpPr>
          <p:cNvPr id="172" name="Shape 172"/>
          <p:cNvSpPr/>
          <p:nvPr/>
        </p:nvSpPr>
        <p:spPr>
          <a:xfrm>
            <a:off x="3854127" y="3433122"/>
            <a:ext cx="5296546" cy="698501"/>
          </a:xfrm>
          <a:prstGeom prst="rect">
            <a:avLst/>
          </a:prstGeom>
          <a:solidFill>
            <a:schemeClr val="accent3">
              <a:satOff val="18648"/>
              <a:lumOff val="5971"/>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Helvetica"/>
                <a:ea typeface="Helvetica"/>
                <a:cs typeface="Helvetica"/>
                <a:sym typeface="Helvetica"/>
              </a:defRPr>
            </a:lvl1pPr>
          </a:lstStyle>
          <a:p>
            <a:pPr/>
            <a:r>
              <a:t>Extraneous Information</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Shape 174"/>
          <p:cNvSpPr/>
          <p:nvPr>
            <p:ph type="title"/>
          </p:nvPr>
        </p:nvSpPr>
        <p:spPr>
          <a:prstGeom prst="rect">
            <a:avLst/>
          </a:prstGeom>
          <a:ln w="50800">
            <a:solidFill>
              <a:srgbClr val="000000"/>
            </a:solidFill>
          </a:ln>
        </p:spPr>
        <p:txBody>
          <a:bodyPr/>
          <a:lstStyle>
            <a:lvl1pPr defTabSz="484886">
              <a:defRPr sz="6640"/>
            </a:lvl1pPr>
          </a:lstStyle>
          <a:p>
            <a:pPr/>
            <a:r>
              <a:t>What else will help me read and write expository texts?</a:t>
            </a:r>
          </a:p>
        </p:txBody>
      </p:sp>
      <p:sp>
        <p:nvSpPr>
          <p:cNvPr id="175" name="Shape 175"/>
          <p:cNvSpPr/>
          <p:nvPr>
            <p:ph type="body" idx="1"/>
          </p:nvPr>
        </p:nvSpPr>
        <p:spPr>
          <a:xfrm>
            <a:off x="1979469" y="3142562"/>
            <a:ext cx="9045862" cy="5804106"/>
          </a:xfrm>
          <a:prstGeom prst="rect">
            <a:avLst/>
          </a:prstGeom>
          <a:solidFill>
            <a:srgbClr val="DCDEE0"/>
          </a:solidFill>
          <a:ln w="50800">
            <a:solidFill>
              <a:srgbClr val="000000"/>
            </a:solidFill>
          </a:ln>
        </p:spPr>
        <p:txBody>
          <a:bodyPr/>
          <a:lstStyle/>
          <a:p>
            <a:pPr marL="0" indent="0" defTabSz="914400">
              <a:spcBef>
                <a:spcPts val="700"/>
              </a:spcBef>
              <a:buSzTx/>
              <a:buNone/>
              <a:defRPr sz="5100">
                <a:solidFill>
                  <a:schemeClr val="accent1">
                    <a:hueOff val="273562"/>
                    <a:satOff val="2937"/>
                    <a:lumOff val="-22233"/>
                  </a:schemeClr>
                </a:solidFill>
                <a:latin typeface="Calibri"/>
                <a:ea typeface="Calibri"/>
                <a:cs typeface="Calibri"/>
                <a:sym typeface="Calibri"/>
              </a:defRPr>
            </a:pPr>
            <a:r>
              <a:t>Pay attention to </a:t>
            </a:r>
            <a:r>
              <a:rPr b="1"/>
              <a:t>main ideas </a:t>
            </a:r>
            <a:r>
              <a:t>and </a:t>
            </a:r>
            <a:r>
              <a:rPr b="1"/>
              <a:t>supporting details.</a:t>
            </a:r>
            <a:r>
              <a:t> When you read, look for </a:t>
            </a:r>
            <a:r>
              <a:rPr b="1"/>
              <a:t>details</a:t>
            </a:r>
            <a:r>
              <a:t> that align with the </a:t>
            </a:r>
            <a:r>
              <a:rPr b="1"/>
              <a:t>main idea. </a:t>
            </a:r>
            <a:r>
              <a:t>When you write, always keep your main idea in mind as you add more to your essay. </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Shape 177"/>
          <p:cNvSpPr/>
          <p:nvPr>
            <p:ph type="title"/>
          </p:nvPr>
        </p:nvSpPr>
        <p:spPr>
          <a:xfrm>
            <a:off x="952500" y="90420"/>
            <a:ext cx="11099800" cy="2159001"/>
          </a:xfrm>
          <a:prstGeom prst="rect">
            <a:avLst/>
          </a:prstGeom>
        </p:spPr>
        <p:txBody>
          <a:bodyPr/>
          <a:lstStyle/>
          <a:p>
            <a:pPr/>
            <a:r>
              <a:t>You know what else?</a:t>
            </a:r>
          </a:p>
        </p:txBody>
      </p:sp>
      <p:sp>
        <p:nvSpPr>
          <p:cNvPr id="178" name="Shape 178"/>
          <p:cNvSpPr/>
          <p:nvPr/>
        </p:nvSpPr>
        <p:spPr>
          <a:xfrm>
            <a:off x="-25400" y="2463800"/>
            <a:ext cx="13055601" cy="6578601"/>
          </a:xfrm>
          <a:prstGeom prst="rect">
            <a:avLst/>
          </a:prstGeom>
          <a:solidFill>
            <a:srgbClr val="DCDEE0"/>
          </a:solidFill>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latin typeface="Helvetica"/>
                <a:ea typeface="Helvetica"/>
                <a:cs typeface="Helvetica"/>
                <a:sym typeface="Helvetica"/>
              </a:defRPr>
            </a:pPr>
            <a:r>
              <a:t>We’ll practice summarizing what we read. </a:t>
            </a:r>
          </a:p>
          <a:p>
            <a:pPr/>
          </a:p>
          <a:p>
            <a:pPr>
              <a:defRPr b="1" i="1">
                <a:solidFill>
                  <a:schemeClr val="accent5"/>
                </a:solidFill>
                <a:latin typeface="Helvetica"/>
                <a:ea typeface="Helvetica"/>
                <a:cs typeface="Helvetica"/>
                <a:sym typeface="Helvetica"/>
              </a:defRPr>
            </a:pPr>
            <a:r>
              <a:t>Why? </a:t>
            </a:r>
          </a:p>
          <a:p>
            <a:pPr/>
          </a:p>
          <a:p>
            <a:pPr>
              <a:defRPr b="1" sz="3300">
                <a:latin typeface="Helvetica"/>
                <a:ea typeface="Helvetica"/>
                <a:cs typeface="Helvetica"/>
                <a:sym typeface="Helvetica"/>
              </a:defRPr>
            </a:pPr>
            <a:r>
              <a:t>Well, have you ever explained something to someone and then they told someone else what you said and got it all wrong? </a:t>
            </a:r>
          </a:p>
          <a:p>
            <a:pPr/>
          </a:p>
          <a:p>
            <a:pPr>
              <a:defRPr b="1" i="1">
                <a:solidFill>
                  <a:schemeClr val="accent5"/>
                </a:solidFill>
                <a:latin typeface="Helvetica"/>
                <a:ea typeface="Helvetica"/>
                <a:cs typeface="Helvetica"/>
                <a:sym typeface="Helvetica"/>
              </a:defRPr>
            </a:pPr>
            <a:r>
              <a:t>Awkward! </a:t>
            </a:r>
          </a:p>
          <a:p>
            <a:pPr/>
          </a:p>
          <a:p>
            <a:pPr>
              <a:defRPr b="1">
                <a:latin typeface="Helvetica"/>
                <a:ea typeface="Helvetica"/>
                <a:cs typeface="Helvetica"/>
                <a:sym typeface="Helvetica"/>
              </a:defRPr>
            </a:pPr>
            <a:r>
              <a:t>So you don’t want to mess up someone else’s information! </a:t>
            </a:r>
          </a:p>
          <a:p>
            <a:pPr>
              <a:defRPr b="1">
                <a:latin typeface="Helvetica"/>
                <a:ea typeface="Helvetica"/>
                <a:cs typeface="Helvetica"/>
                <a:sym typeface="Helvetica"/>
              </a:defRPr>
            </a:pPr>
            <a:r>
              <a:t>That’s why we’ll spend time practicing summarizing expository texts!</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title"/>
          </p:nvPr>
        </p:nvSpPr>
        <p:spPr>
          <a:xfrm>
            <a:off x="952500" y="170893"/>
            <a:ext cx="11099800" cy="2159001"/>
          </a:xfrm>
          <a:prstGeom prst="rect">
            <a:avLst/>
          </a:prstGeom>
        </p:spPr>
        <p:txBody>
          <a:bodyPr/>
          <a:lstStyle>
            <a:lvl1pPr defTabSz="490727">
              <a:defRPr sz="6719"/>
            </a:lvl1pPr>
          </a:lstStyle>
          <a:p>
            <a:pPr/>
            <a:r>
              <a:t>Expository Reading &amp; Writing Does This: </a:t>
            </a:r>
          </a:p>
        </p:txBody>
      </p:sp>
      <p:graphicFrame>
        <p:nvGraphicFramePr>
          <p:cNvPr id="123" name="Table 123"/>
          <p:cNvGraphicFramePr/>
          <p:nvPr/>
        </p:nvGraphicFramePr>
        <p:xfrm>
          <a:off x="816129" y="2607007"/>
          <a:ext cx="11882454" cy="684871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95609"/>
                <a:gridCol w="3895609"/>
                <a:gridCol w="4065834"/>
              </a:tblGrid>
              <a:tr h="1306544">
                <a:tc>
                  <a:txBody>
                    <a:bodyPr/>
                    <a:lstStyle/>
                    <a:p>
                      <a:pPr defTabSz="914400">
                        <a:defRPr b="0">
                          <a:solidFill>
                            <a:srgbClr val="000000"/>
                          </a:solidFill>
                        </a:defRPr>
                      </a:pPr>
                      <a:r>
                        <a:rPr b="1" sz="4900">
                          <a:solidFill>
                            <a:srgbClr val="FFFFFF"/>
                          </a:solidFill>
                          <a:sym typeface="Helvetica"/>
                        </a:rPr>
                        <a:t>Describes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900">
                          <a:solidFill>
                            <a:srgbClr val="FFFFFF"/>
                          </a:solidFill>
                          <a:sym typeface="Helvetica"/>
                        </a:rPr>
                        <a:t>Informs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900">
                          <a:solidFill>
                            <a:srgbClr val="FFFFFF"/>
                          </a:solidFill>
                          <a:sym typeface="Helvetica"/>
                        </a:rPr>
                        <a:t>Explains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r h="5516772">
                <a:tc>
                  <a:txBody>
                    <a:bodyPr/>
                    <a:lstStyle/>
                    <a:p>
                      <a:pPr defTabSz="914400"/>
                      <a:r>
                        <a:rPr sz="4400"/>
                        <a:t>Describes a person, place, idea, culture, event, etc.</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algn="just" defTabSz="457200">
                        <a:lnSpc>
                          <a:spcPts val="6300"/>
                        </a:lnSpc>
                      </a:pPr>
                      <a:r>
                        <a:rPr sz="4400">
                          <a:solidFill>
                            <a:srgbClr val="2D2829"/>
                          </a:solidFill>
                        </a:rPr>
                        <a:t>Provides information about a topic and tells about it truthfully and factually</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400"/>
                        <a:t>The writer explores a topic and looks at it from a personal perspective</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bl>
          </a:graphicData>
        </a:graphic>
      </p:graphicFrame>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title"/>
          </p:nvPr>
        </p:nvSpPr>
        <p:spPr>
          <a:prstGeom prst="rect">
            <a:avLst/>
          </a:prstGeom>
        </p:spPr>
        <p:txBody>
          <a:bodyPr/>
          <a:lstStyle/>
          <a:p>
            <a:pPr/>
            <a:r>
              <a:t>STOP!</a:t>
            </a:r>
          </a:p>
        </p:txBody>
      </p:sp>
      <p:sp>
        <p:nvSpPr>
          <p:cNvPr id="181" name="Shape 181"/>
          <p:cNvSpPr/>
          <p:nvPr>
            <p:ph type="body" idx="1"/>
          </p:nvPr>
        </p:nvSpPr>
        <p:spPr>
          <a:xfrm>
            <a:off x="952500" y="2667000"/>
            <a:ext cx="11099800" cy="6286500"/>
          </a:xfrm>
          <a:prstGeom prst="rect">
            <a:avLst/>
          </a:prstGeom>
          <a:ln w="50800">
            <a:solidFill>
              <a:srgbClr val="000000"/>
            </a:solidFill>
          </a:ln>
        </p:spPr>
        <p:txBody>
          <a:bodyPr/>
          <a:lstStyle/>
          <a:p>
            <a:pPr marL="0" indent="0">
              <a:buSzTx/>
              <a:buNone/>
              <a:defRPr b="1" sz="4700">
                <a:solidFill>
                  <a:schemeClr val="accent1">
                    <a:hueOff val="47394"/>
                    <a:satOff val="-25753"/>
                    <a:lumOff val="-7544"/>
                  </a:schemeClr>
                </a:solidFill>
                <a:latin typeface="Helvetica"/>
                <a:ea typeface="Helvetica"/>
                <a:cs typeface="Helvetica"/>
                <a:sym typeface="Helvetica"/>
              </a:defRPr>
            </a:pPr>
            <a:r>
              <a:t>Answer question 7 on your Notes Handout. There can definitely be more than one way to explain your ideas!</a:t>
            </a:r>
          </a:p>
          <a:p>
            <a:pPr marL="0" indent="0">
              <a:buSzTx/>
              <a:buNone/>
              <a:defRPr b="1" sz="4700">
                <a:latin typeface="Helvetica"/>
                <a:ea typeface="Helvetica"/>
                <a:cs typeface="Helvetica"/>
                <a:sym typeface="Helvetica"/>
              </a:defRPr>
            </a:pPr>
          </a:p>
          <a:p>
            <a:pPr marL="0" indent="0">
              <a:buSzTx/>
              <a:buNone/>
              <a:defRPr b="1" sz="4700">
                <a:solidFill>
                  <a:schemeClr val="accent6">
                    <a:satOff val="24555"/>
                    <a:lumOff val="22232"/>
                  </a:schemeClr>
                </a:solidFill>
                <a:latin typeface="Helvetica"/>
                <a:ea typeface="Helvetica"/>
                <a:cs typeface="Helvetica"/>
                <a:sym typeface="Helvetica"/>
              </a:defRPr>
            </a:pPr>
            <a:r>
              <a:t>Share your answers with a partner and talk about what you wrote down.</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Shape 183"/>
          <p:cNvSpPr/>
          <p:nvPr>
            <p:ph type="title"/>
          </p:nvPr>
        </p:nvSpPr>
        <p:spPr>
          <a:prstGeom prst="rect">
            <a:avLst/>
          </a:prstGeom>
        </p:spPr>
        <p:txBody>
          <a:bodyPr/>
          <a:lstStyle>
            <a:lvl1pPr defTabSz="484886">
              <a:defRPr sz="6640"/>
            </a:lvl1pPr>
          </a:lstStyle>
          <a:p>
            <a:pPr/>
            <a:r>
              <a:t>What else will help me understand expository texts?</a:t>
            </a:r>
          </a:p>
        </p:txBody>
      </p:sp>
      <p:sp>
        <p:nvSpPr>
          <p:cNvPr id="184" name="Shape 184"/>
          <p:cNvSpPr/>
          <p:nvPr>
            <p:ph type="body" sz="quarter" idx="1"/>
          </p:nvPr>
        </p:nvSpPr>
        <p:spPr>
          <a:xfrm>
            <a:off x="3198315" y="3577114"/>
            <a:ext cx="6608170" cy="3321713"/>
          </a:xfrm>
          <a:prstGeom prst="rect">
            <a:avLst/>
          </a:prstGeom>
          <a:solidFill>
            <a:schemeClr val="accent1">
              <a:satOff val="-3355"/>
              <a:lumOff val="26614"/>
            </a:schemeClr>
          </a:solidFill>
          <a:ln w="50800">
            <a:solidFill>
              <a:srgbClr val="000000"/>
            </a:solidFill>
          </a:ln>
        </p:spPr>
        <p:txBody>
          <a:bodyPr/>
          <a:lstStyle>
            <a:lvl1pPr marL="0" indent="0" algn="ctr" defTabSz="914400">
              <a:spcBef>
                <a:spcPts val="700"/>
              </a:spcBef>
              <a:buSzTx/>
              <a:buNone/>
              <a:defRPr b="1" sz="6000">
                <a:latin typeface="Calibri"/>
                <a:ea typeface="Calibri"/>
                <a:cs typeface="Calibri"/>
                <a:sym typeface="Calibri"/>
              </a:defRPr>
            </a:lvl1pPr>
          </a:lstStyle>
          <a:p>
            <a:pPr/>
            <a:r>
              <a:t>TEXT FEATURES!!!</a:t>
            </a:r>
          </a:p>
        </p:txBody>
      </p:sp>
      <p:sp>
        <p:nvSpPr>
          <p:cNvPr id="185" name="Shape 185"/>
          <p:cNvSpPr/>
          <p:nvPr/>
        </p:nvSpPr>
        <p:spPr>
          <a:xfrm>
            <a:off x="174432" y="7542241"/>
            <a:ext cx="12655936" cy="1701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914400">
              <a:spcBef>
                <a:spcPts val="700"/>
              </a:spcBef>
              <a:defRPr b="1" sz="5400">
                <a:solidFill>
                  <a:schemeClr val="accent1"/>
                </a:solidFill>
                <a:latin typeface="Calibri"/>
                <a:ea typeface="Calibri"/>
                <a:cs typeface="Calibri"/>
                <a:sym typeface="Calibri"/>
              </a:defRPr>
            </a:lvl1pPr>
          </a:lstStyle>
          <a:p>
            <a:pPr/>
            <a:r>
              <a:t>Text features help organize topics and call attention to important information</a:t>
            </a:r>
          </a:p>
        </p:txBody>
      </p:sp>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87" name="Screen Shot 2016-02-20 at 6.09.57 AM.png"/>
          <p:cNvPicPr>
            <a:picLocks noChangeAspect="1"/>
          </p:cNvPicPr>
          <p:nvPr/>
        </p:nvPicPr>
        <p:blipFill>
          <a:blip r:embed="rId2">
            <a:extLst/>
          </a:blip>
          <a:stretch>
            <a:fillRect/>
          </a:stretch>
        </p:blipFill>
        <p:spPr>
          <a:xfrm>
            <a:off x="90049" y="43366"/>
            <a:ext cx="7161270" cy="9666868"/>
          </a:xfrm>
          <a:prstGeom prst="rect">
            <a:avLst/>
          </a:prstGeom>
          <a:ln w="12700">
            <a:miter lim="400000"/>
          </a:ln>
        </p:spPr>
      </p:pic>
      <p:sp>
        <p:nvSpPr>
          <p:cNvPr id="188" name="Shape 188"/>
          <p:cNvSpPr/>
          <p:nvPr/>
        </p:nvSpPr>
        <p:spPr>
          <a:xfrm>
            <a:off x="8329184" y="1549956"/>
            <a:ext cx="3492402" cy="7200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1"/>
                </a:solidFill>
                <a:latin typeface="Helvetica"/>
                <a:ea typeface="Helvetica"/>
                <a:cs typeface="Helvetica"/>
                <a:sym typeface="Helvetica"/>
              </a:defRPr>
            </a:pPr>
            <a:r>
              <a:t>titles</a:t>
            </a:r>
          </a:p>
          <a:p>
            <a:pPr>
              <a:defRPr b="1">
                <a:solidFill>
                  <a:schemeClr val="accent1"/>
                </a:solidFill>
                <a:latin typeface="Helvetica"/>
                <a:ea typeface="Helvetica"/>
                <a:cs typeface="Helvetica"/>
                <a:sym typeface="Helvetica"/>
              </a:defRPr>
            </a:pPr>
            <a:r>
              <a:t>subtitles</a:t>
            </a:r>
          </a:p>
          <a:p>
            <a:pPr>
              <a:defRPr b="1">
                <a:solidFill>
                  <a:schemeClr val="accent1"/>
                </a:solidFill>
                <a:latin typeface="Helvetica"/>
                <a:ea typeface="Helvetica"/>
                <a:cs typeface="Helvetica"/>
                <a:sym typeface="Helvetica"/>
              </a:defRPr>
            </a:pPr>
            <a:r>
              <a:t>subheadings</a:t>
            </a:r>
          </a:p>
          <a:p>
            <a:pPr>
              <a:defRPr b="1">
                <a:solidFill>
                  <a:schemeClr val="accent1"/>
                </a:solidFill>
                <a:latin typeface="Helvetica"/>
                <a:ea typeface="Helvetica"/>
                <a:cs typeface="Helvetica"/>
                <a:sym typeface="Helvetica"/>
              </a:defRPr>
            </a:pPr>
            <a:r>
              <a:t>italics</a:t>
            </a:r>
          </a:p>
          <a:p>
            <a:pPr>
              <a:defRPr b="1">
                <a:solidFill>
                  <a:schemeClr val="accent1"/>
                </a:solidFill>
                <a:latin typeface="Helvetica"/>
                <a:ea typeface="Helvetica"/>
                <a:cs typeface="Helvetica"/>
                <a:sym typeface="Helvetica"/>
              </a:defRPr>
            </a:pPr>
            <a:r>
              <a:t>bold face</a:t>
            </a:r>
          </a:p>
          <a:p>
            <a:pPr>
              <a:defRPr b="1">
                <a:solidFill>
                  <a:schemeClr val="accent1"/>
                </a:solidFill>
                <a:latin typeface="Helvetica"/>
                <a:ea typeface="Helvetica"/>
                <a:cs typeface="Helvetica"/>
                <a:sym typeface="Helvetica"/>
              </a:defRPr>
            </a:pPr>
            <a:r>
              <a:t>captions</a:t>
            </a:r>
          </a:p>
          <a:p>
            <a:pPr>
              <a:defRPr b="1">
                <a:solidFill>
                  <a:schemeClr val="accent1"/>
                </a:solidFill>
                <a:latin typeface="Helvetica"/>
                <a:ea typeface="Helvetica"/>
                <a:cs typeface="Helvetica"/>
                <a:sym typeface="Helvetica"/>
              </a:defRPr>
            </a:pPr>
            <a:r>
              <a:t>footnotes</a:t>
            </a:r>
          </a:p>
          <a:p>
            <a:pPr>
              <a:defRPr b="1">
                <a:solidFill>
                  <a:schemeClr val="accent1"/>
                </a:solidFill>
                <a:latin typeface="Helvetica"/>
                <a:ea typeface="Helvetica"/>
                <a:cs typeface="Helvetica"/>
                <a:sym typeface="Helvetica"/>
              </a:defRPr>
            </a:pPr>
            <a:r>
              <a:t>images</a:t>
            </a:r>
          </a:p>
          <a:p>
            <a:pPr>
              <a:defRPr b="1">
                <a:solidFill>
                  <a:schemeClr val="accent1"/>
                </a:solidFill>
                <a:latin typeface="Helvetica"/>
                <a:ea typeface="Helvetica"/>
                <a:cs typeface="Helvetica"/>
                <a:sym typeface="Helvetica"/>
              </a:defRPr>
            </a:pPr>
            <a:r>
              <a:t>charts</a:t>
            </a:r>
          </a:p>
          <a:p>
            <a:pPr>
              <a:defRPr b="1">
                <a:solidFill>
                  <a:schemeClr val="accent1"/>
                </a:solidFill>
                <a:latin typeface="Helvetica"/>
                <a:ea typeface="Helvetica"/>
                <a:cs typeface="Helvetica"/>
                <a:sym typeface="Helvetica"/>
              </a:defRPr>
            </a:pPr>
            <a:r>
              <a:t>graphs</a:t>
            </a:r>
          </a:p>
          <a:p>
            <a:pPr>
              <a:defRPr b="1">
                <a:solidFill>
                  <a:schemeClr val="accent1"/>
                </a:solidFill>
                <a:latin typeface="Helvetica"/>
                <a:ea typeface="Helvetica"/>
                <a:cs typeface="Helvetica"/>
                <a:sym typeface="Helvetica"/>
              </a:defRPr>
            </a:pPr>
            <a:r>
              <a:t>timelines</a:t>
            </a:r>
          </a:p>
          <a:p>
            <a:pPr>
              <a:defRPr b="1">
                <a:solidFill>
                  <a:schemeClr val="accent1"/>
                </a:solidFill>
                <a:latin typeface="Helvetica"/>
                <a:ea typeface="Helvetica"/>
                <a:cs typeface="Helvetica"/>
                <a:sym typeface="Helvetica"/>
              </a:defRPr>
            </a:pPr>
            <a:r>
              <a:t>bulleted points</a:t>
            </a:r>
          </a:p>
          <a:p>
            <a:pPr>
              <a:defRPr b="1">
                <a:solidFill>
                  <a:schemeClr val="accent1"/>
                </a:solidFill>
                <a:latin typeface="Helvetica"/>
                <a:ea typeface="Helvetica"/>
                <a:cs typeface="Helvetica"/>
                <a:sym typeface="Helvetica"/>
              </a:defRPr>
            </a:pPr>
            <a:r>
              <a:t>lists</a:t>
            </a:r>
          </a:p>
        </p:txBody>
      </p:sp>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ph type="title"/>
          </p:nvPr>
        </p:nvSpPr>
        <p:spPr>
          <a:xfrm>
            <a:off x="952500" y="106514"/>
            <a:ext cx="11099800" cy="2159001"/>
          </a:xfrm>
          <a:prstGeom prst="rect">
            <a:avLst/>
          </a:prstGeom>
        </p:spPr>
        <p:txBody>
          <a:bodyPr/>
          <a:lstStyle>
            <a:lvl1pPr defTabSz="490727">
              <a:defRPr sz="6719"/>
            </a:lvl1pPr>
          </a:lstStyle>
          <a:p>
            <a:pPr/>
            <a:r>
              <a:t>I almost forgot about this text feature…</a:t>
            </a:r>
          </a:p>
        </p:txBody>
      </p:sp>
      <p:sp>
        <p:nvSpPr>
          <p:cNvPr id="191" name="Shape 191"/>
          <p:cNvSpPr/>
          <p:nvPr>
            <p:ph type="body" sz="quarter" idx="1"/>
          </p:nvPr>
        </p:nvSpPr>
        <p:spPr>
          <a:xfrm>
            <a:off x="3198315" y="2386119"/>
            <a:ext cx="6608170" cy="2345354"/>
          </a:xfrm>
          <a:prstGeom prst="rect">
            <a:avLst/>
          </a:prstGeom>
          <a:solidFill>
            <a:schemeClr val="accent1">
              <a:satOff val="-3355"/>
              <a:lumOff val="26614"/>
            </a:schemeClr>
          </a:solidFill>
          <a:ln w="50800">
            <a:solidFill>
              <a:srgbClr val="000000"/>
            </a:solidFill>
          </a:ln>
        </p:spPr>
        <p:txBody>
          <a:bodyPr/>
          <a:lstStyle>
            <a:lvl1pPr marL="0" indent="0" algn="ctr" defTabSz="914400">
              <a:spcBef>
                <a:spcPts val="700"/>
              </a:spcBef>
              <a:buSzTx/>
              <a:buNone/>
              <a:defRPr b="1" sz="6000">
                <a:latin typeface="Calibri"/>
                <a:ea typeface="Calibri"/>
                <a:cs typeface="Calibri"/>
                <a:sym typeface="Calibri"/>
              </a:defRPr>
            </a:lvl1pPr>
          </a:lstStyle>
          <a:p>
            <a:pPr/>
            <a:r>
              <a:t>Footnotes!!!</a:t>
            </a:r>
          </a:p>
        </p:txBody>
      </p:sp>
      <p:sp>
        <p:nvSpPr>
          <p:cNvPr id="192" name="Shape 192"/>
          <p:cNvSpPr/>
          <p:nvPr/>
        </p:nvSpPr>
        <p:spPr>
          <a:xfrm>
            <a:off x="145969" y="5167191"/>
            <a:ext cx="12712862" cy="4102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914400">
              <a:spcBef>
                <a:spcPts val="700"/>
              </a:spcBef>
              <a:defRPr b="1" sz="5400">
                <a:solidFill>
                  <a:schemeClr val="accent1"/>
                </a:solidFill>
                <a:latin typeface="Calibri"/>
                <a:ea typeface="Calibri"/>
                <a:cs typeface="Calibri"/>
                <a:sym typeface="Calibri"/>
              </a:defRPr>
            </a:lvl1pPr>
          </a:lstStyle>
          <a:p>
            <a:pPr/>
            <a:r>
              <a:t>Footnotes are located at the very bottom of the page and usually appear in tiny, itty-bitty type. They explain details about something mentioned earlier on the page. </a:t>
            </a:r>
          </a:p>
        </p:txBody>
      </p:sp>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4" name="footnote_example.png" descr="http://www.google.com/url?source=imglanding&amp;ct=img&amp;q=https://turnitin.com/research_site/images/footnote_example.gif&amp;sa=X&amp;ei=wBebTvOXN5KCtgec3pGtDA&amp;ved=0CAsQ8wc&amp;usg=AFQjCNGHwVB2ZuVBWWMM7c-5PXZK1ytf8Q"/>
          <p:cNvPicPr>
            <a:picLocks noChangeAspect="1"/>
          </p:cNvPicPr>
          <p:nvPr/>
        </p:nvPicPr>
        <p:blipFill>
          <a:blip r:embed="rId2">
            <a:extLst/>
          </a:blip>
          <a:stretch>
            <a:fillRect/>
          </a:stretch>
        </p:blipFill>
        <p:spPr>
          <a:xfrm>
            <a:off x="138129" y="1369957"/>
            <a:ext cx="12728542" cy="7013686"/>
          </a:xfrm>
          <a:prstGeom prst="rect">
            <a:avLst/>
          </a:prstGeom>
          <a:ln w="12700">
            <a:miter lim="400000"/>
          </a:ln>
        </p:spPr>
      </p:pic>
      <p:sp>
        <p:nvSpPr>
          <p:cNvPr id="195" name="Shape 195"/>
          <p:cNvSpPr/>
          <p:nvPr/>
        </p:nvSpPr>
        <p:spPr>
          <a:xfrm>
            <a:off x="415505" y="3399176"/>
            <a:ext cx="3060775" cy="698501"/>
          </a:xfrm>
          <a:prstGeom prst="rect">
            <a:avLst/>
          </a:prstGeom>
          <a:solidFill>
            <a:schemeClr val="accent2">
              <a:hueOff val="-2473793"/>
              <a:satOff val="-50209"/>
              <a:lumOff val="23543"/>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Helvetica"/>
                <a:ea typeface="Helvetica"/>
                <a:cs typeface="Helvetica"/>
                <a:sym typeface="Helvetica"/>
              </a:defRPr>
            </a:lvl1pPr>
          </a:lstStyle>
          <a:p>
            <a:pPr/>
            <a:r>
              <a:t>Little number</a:t>
            </a:r>
          </a:p>
        </p:txBody>
      </p:sp>
      <p:sp>
        <p:nvSpPr>
          <p:cNvPr id="196" name="Shape 196"/>
          <p:cNvSpPr/>
          <p:nvPr/>
        </p:nvSpPr>
        <p:spPr>
          <a:xfrm>
            <a:off x="608264" y="8740803"/>
            <a:ext cx="12077974" cy="698501"/>
          </a:xfrm>
          <a:prstGeom prst="rect">
            <a:avLst/>
          </a:prstGeom>
          <a:solidFill>
            <a:schemeClr val="accent2">
              <a:hueOff val="-2473793"/>
              <a:satOff val="-50209"/>
              <a:lumOff val="23543"/>
            </a:schemeClr>
          </a:solidFill>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latin typeface="Helvetica"/>
                <a:ea typeface="Helvetica"/>
                <a:cs typeface="Helvetica"/>
                <a:sym typeface="Helvetica"/>
              </a:defRPr>
            </a:lvl1pPr>
          </a:lstStyle>
          <a:p>
            <a:pPr/>
            <a:r>
              <a:t>More information in tiny size at the bottom of the page </a:t>
            </a:r>
          </a:p>
        </p:txBody>
      </p:sp>
      <p:pic>
        <p:nvPicPr>
          <p:cNvPr id="197" name=""/>
          <p:cNvPicPr>
            <a:picLocks noChangeAspect="0"/>
          </p:cNvPicPr>
          <p:nvPr/>
        </p:nvPicPr>
        <p:blipFill>
          <a:blip r:embed="rId3">
            <a:extLst/>
          </a:blip>
          <a:stretch>
            <a:fillRect/>
          </a:stretch>
        </p:blipFill>
        <p:spPr>
          <a:xfrm rot="20767220">
            <a:off x="4034111" y="3425276"/>
            <a:ext cx="2619174" cy="352235"/>
          </a:xfrm>
          <a:prstGeom prst="rect">
            <a:avLst/>
          </a:prstGeom>
        </p:spPr>
      </p:pic>
      <p:pic>
        <p:nvPicPr>
          <p:cNvPr id="199" name=""/>
          <p:cNvPicPr>
            <a:picLocks noChangeAspect="0"/>
          </p:cNvPicPr>
          <p:nvPr/>
        </p:nvPicPr>
        <p:blipFill>
          <a:blip r:embed="rId4">
            <a:extLst/>
          </a:blip>
          <a:stretch>
            <a:fillRect/>
          </a:stretch>
        </p:blipFill>
        <p:spPr>
          <a:xfrm rot="2410787">
            <a:off x="745078" y="4341211"/>
            <a:ext cx="1854059" cy="352235"/>
          </a:xfrm>
          <a:prstGeom prst="rect">
            <a:avLst/>
          </a:prstGeom>
        </p:spPr>
      </p:pic>
      <p:pic>
        <p:nvPicPr>
          <p:cNvPr id="201" name=""/>
          <p:cNvPicPr>
            <a:picLocks noChangeAspect="0"/>
          </p:cNvPicPr>
          <p:nvPr/>
        </p:nvPicPr>
        <p:blipFill>
          <a:blip r:embed="rId5">
            <a:extLst/>
          </a:blip>
          <a:stretch>
            <a:fillRect/>
          </a:stretch>
        </p:blipFill>
        <p:spPr>
          <a:xfrm rot="1026416">
            <a:off x="3547409" y="4990655"/>
            <a:ext cx="5078721" cy="352235"/>
          </a:xfrm>
          <a:prstGeom prst="rect">
            <a:avLst/>
          </a:prstGeom>
        </p:spPr>
      </p:pic>
      <p:sp>
        <p:nvSpPr>
          <p:cNvPr id="203" name="Shape 203"/>
          <p:cNvSpPr/>
          <p:nvPr/>
        </p:nvSpPr>
        <p:spPr>
          <a:xfrm>
            <a:off x="138518" y="168246"/>
            <a:ext cx="12727764" cy="109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500">
                <a:solidFill>
                  <a:schemeClr val="accent5">
                    <a:hueOff val="-444211"/>
                    <a:satOff val="-14915"/>
                    <a:lumOff val="22857"/>
                  </a:schemeClr>
                </a:solidFill>
                <a:latin typeface="Helvetica"/>
                <a:ea typeface="Helvetica"/>
                <a:cs typeface="Helvetica"/>
                <a:sym typeface="Helvetica"/>
              </a:defRPr>
            </a:lvl1pPr>
          </a:lstStyle>
          <a:p>
            <a:pPr/>
            <a:r>
              <a:t>Footnotes are text features, too!</a:t>
            </a:r>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5" name="Shape 205"/>
          <p:cNvSpPr/>
          <p:nvPr>
            <p:ph type="title"/>
          </p:nvPr>
        </p:nvSpPr>
        <p:spPr>
          <a:prstGeom prst="rect">
            <a:avLst/>
          </a:prstGeom>
        </p:spPr>
        <p:txBody>
          <a:bodyPr/>
          <a:lstStyle/>
          <a:p>
            <a:pPr/>
            <a:r>
              <a:t>STOP!</a:t>
            </a:r>
          </a:p>
        </p:txBody>
      </p:sp>
      <p:sp>
        <p:nvSpPr>
          <p:cNvPr id="206" name="Shape 206"/>
          <p:cNvSpPr/>
          <p:nvPr>
            <p:ph type="body" idx="1"/>
          </p:nvPr>
        </p:nvSpPr>
        <p:spPr>
          <a:xfrm>
            <a:off x="952500" y="2667000"/>
            <a:ext cx="11099800" cy="6286500"/>
          </a:xfrm>
          <a:prstGeom prst="rect">
            <a:avLst/>
          </a:prstGeom>
          <a:ln w="50800">
            <a:solidFill>
              <a:srgbClr val="000000"/>
            </a:solidFill>
          </a:ln>
        </p:spPr>
        <p:txBody>
          <a:bodyPr/>
          <a:lstStyle/>
          <a:p>
            <a:pPr marL="0" indent="0" defTabSz="572516">
              <a:spcBef>
                <a:spcPts val="4100"/>
              </a:spcBef>
              <a:buSzTx/>
              <a:buNone/>
              <a:defRPr b="1" sz="4606">
                <a:solidFill>
                  <a:schemeClr val="accent1">
                    <a:hueOff val="47394"/>
                    <a:satOff val="-25753"/>
                    <a:lumOff val="-7544"/>
                  </a:schemeClr>
                </a:solidFill>
                <a:latin typeface="Helvetica"/>
                <a:ea typeface="Helvetica"/>
                <a:cs typeface="Helvetica"/>
                <a:sym typeface="Helvetica"/>
              </a:defRPr>
            </a:pPr>
            <a:r>
              <a:t>Answer question 8 on your Notes Handout </a:t>
            </a:r>
            <a:r>
              <a:rPr i="1" u="sng"/>
              <a:t>without going back to look at any of the slides!!!</a:t>
            </a:r>
            <a:endParaRPr u="sng"/>
          </a:p>
          <a:p>
            <a:pPr marL="0" indent="0" defTabSz="572516">
              <a:spcBef>
                <a:spcPts val="4100"/>
              </a:spcBef>
              <a:buSzTx/>
              <a:buNone/>
              <a:defRPr b="1" sz="4606">
                <a:solidFill>
                  <a:schemeClr val="accent6">
                    <a:satOff val="24555"/>
                    <a:lumOff val="22232"/>
                  </a:schemeClr>
                </a:solidFill>
                <a:latin typeface="Helvetica"/>
                <a:ea typeface="Helvetica"/>
                <a:cs typeface="Helvetica"/>
                <a:sym typeface="Helvetica"/>
              </a:defRPr>
            </a:pPr>
            <a:r>
              <a:t>Once you’re done, share your answers with a partner or small group. Then you can check the other Power Point slides to see how many of them you were able to remember :)</a:t>
            </a:r>
          </a:p>
        </p:txBody>
      </p:sp>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8" name="Shape 208"/>
          <p:cNvSpPr/>
          <p:nvPr>
            <p:ph type="title"/>
          </p:nvPr>
        </p:nvSpPr>
        <p:spPr>
          <a:prstGeom prst="rect">
            <a:avLst/>
          </a:prstGeom>
          <a:solidFill>
            <a:schemeClr val="accent5">
              <a:hueOff val="-444211"/>
              <a:satOff val="-14915"/>
              <a:lumOff val="22857"/>
            </a:schemeClr>
          </a:solidFill>
          <a:ln w="50800">
            <a:solidFill>
              <a:srgbClr val="000000"/>
            </a:solidFill>
          </a:ln>
        </p:spPr>
        <p:txBody>
          <a:bodyPr/>
          <a:lstStyle>
            <a:lvl1pPr defTabSz="484886">
              <a:defRPr b="1" sz="6640">
                <a:latin typeface="Helvetica"/>
                <a:ea typeface="Helvetica"/>
                <a:cs typeface="Helvetica"/>
                <a:sym typeface="Helvetica"/>
              </a:defRPr>
            </a:lvl1pPr>
          </a:lstStyle>
          <a:p>
            <a:pPr/>
            <a:r>
              <a:t>Oops! What about making inferences?</a:t>
            </a:r>
          </a:p>
        </p:txBody>
      </p:sp>
      <p:sp>
        <p:nvSpPr>
          <p:cNvPr id="209" name="Shape 209"/>
          <p:cNvSpPr/>
          <p:nvPr>
            <p:ph type="body" idx="1"/>
          </p:nvPr>
        </p:nvSpPr>
        <p:spPr>
          <a:xfrm>
            <a:off x="1850901" y="3577114"/>
            <a:ext cx="9574278" cy="5717535"/>
          </a:xfrm>
          <a:prstGeom prst="rect">
            <a:avLst/>
          </a:prstGeom>
          <a:ln w="50800">
            <a:solidFill>
              <a:srgbClr val="000000"/>
            </a:solidFill>
          </a:ln>
        </p:spPr>
        <p:txBody>
          <a:bodyPr/>
          <a:lstStyle/>
          <a:p>
            <a:pPr marL="0" indent="0" defTabSz="914400">
              <a:spcBef>
                <a:spcPts val="700"/>
              </a:spcBef>
              <a:buSzTx/>
              <a:buNone/>
              <a:defRPr sz="4100">
                <a:latin typeface="Calibri"/>
                <a:ea typeface="Calibri"/>
                <a:cs typeface="Calibri"/>
                <a:sym typeface="Calibri"/>
              </a:defRPr>
            </a:pPr>
            <a:r>
              <a:t>Oh, yes!</a:t>
            </a:r>
          </a:p>
          <a:p>
            <a:pPr marL="0" indent="0" defTabSz="914400">
              <a:spcBef>
                <a:spcPts val="700"/>
              </a:spcBef>
              <a:buSzTx/>
              <a:buNone/>
              <a:defRPr sz="4100">
                <a:latin typeface="Calibri"/>
                <a:ea typeface="Calibri"/>
                <a:cs typeface="Calibri"/>
                <a:sym typeface="Calibri"/>
              </a:defRPr>
            </a:pPr>
            <a:r>
              <a:t>As readers, we have to be able to infer, or figure out, what a writer means. We have to read carefully, think critically, and make logical inferences about what’s going on in the passage. Our inferences are always based on text evidence, too. An inference has nothing to do with a random guess. Never! </a:t>
            </a:r>
          </a:p>
        </p:txBody>
      </p:sp>
    </p:spTree>
  </p:cSld>
  <p:clrMapOvr>
    <a:masterClrMapping/>
  </p:clrMapOvr>
  <p:transition xmlns:p14="http://schemas.microsoft.com/office/powerpoint/2010/main" spd="med" advClick="1" p14:dur="1000"/>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ph type="title"/>
          </p:nvPr>
        </p:nvSpPr>
        <p:spPr>
          <a:prstGeom prst="rect">
            <a:avLst/>
          </a:prstGeom>
        </p:spPr>
        <p:txBody>
          <a:bodyPr/>
          <a:lstStyle/>
          <a:p>
            <a:pPr/>
            <a:r>
              <a:t>STOP!</a:t>
            </a:r>
          </a:p>
        </p:txBody>
      </p:sp>
      <p:sp>
        <p:nvSpPr>
          <p:cNvPr id="212" name="Shape 212"/>
          <p:cNvSpPr/>
          <p:nvPr>
            <p:ph type="body" idx="1"/>
          </p:nvPr>
        </p:nvSpPr>
        <p:spPr>
          <a:xfrm>
            <a:off x="952500" y="2667000"/>
            <a:ext cx="11099800" cy="6286500"/>
          </a:xfrm>
          <a:prstGeom prst="rect">
            <a:avLst/>
          </a:prstGeom>
          <a:ln w="50800">
            <a:solidFill>
              <a:srgbClr val="000000"/>
            </a:solidFill>
          </a:ln>
        </p:spPr>
        <p:txBody>
          <a:bodyPr/>
          <a:lstStyle/>
          <a:p>
            <a:pPr marL="0" indent="0">
              <a:buSzTx/>
              <a:buNone/>
              <a:defRPr b="1" sz="4700">
                <a:solidFill>
                  <a:schemeClr val="accent1">
                    <a:hueOff val="47394"/>
                    <a:satOff val="-25753"/>
                    <a:lumOff val="-7544"/>
                  </a:schemeClr>
                </a:solidFill>
                <a:latin typeface="Helvetica"/>
                <a:ea typeface="Helvetica"/>
                <a:cs typeface="Helvetica"/>
                <a:sym typeface="Helvetica"/>
              </a:defRPr>
            </a:pPr>
            <a:r>
              <a:t>Answer question 9 on your Notes Handout.</a:t>
            </a:r>
            <a:endParaRPr u="sng"/>
          </a:p>
          <a:p>
            <a:pPr marL="0" indent="0">
              <a:buSzTx/>
              <a:buNone/>
              <a:defRPr b="1" sz="4700">
                <a:solidFill>
                  <a:schemeClr val="accent6">
                    <a:satOff val="24555"/>
                    <a:lumOff val="22232"/>
                  </a:schemeClr>
                </a:solidFill>
                <a:latin typeface="Helvetica"/>
                <a:ea typeface="Helvetica"/>
                <a:cs typeface="Helvetica"/>
                <a:sym typeface="Helvetica"/>
              </a:defRPr>
            </a:pPr>
            <a:r>
              <a:t>Once you’re done, share your answers with a partner or small group.</a:t>
            </a:r>
          </a:p>
        </p:txBody>
      </p:sp>
    </p:spTree>
  </p:cSld>
  <p:clrMapOvr>
    <a:masterClrMapping/>
  </p:clrMapOvr>
  <p:transition xmlns:p14="http://schemas.microsoft.com/office/powerpoint/2010/main" spd="med" advClick="1" p14:dur="1000"/>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 name="Shape 214"/>
          <p:cNvSpPr/>
          <p:nvPr>
            <p:ph type="title"/>
          </p:nvPr>
        </p:nvSpPr>
        <p:spPr>
          <a:prstGeom prst="rect">
            <a:avLst/>
          </a:prstGeom>
        </p:spPr>
        <p:txBody>
          <a:bodyPr/>
          <a:lstStyle/>
          <a:p>
            <a:pPr/>
            <a:r>
              <a:t>One more thing…</a:t>
            </a:r>
          </a:p>
        </p:txBody>
      </p:sp>
      <p:sp>
        <p:nvSpPr>
          <p:cNvPr id="215" name="Shape 215"/>
          <p:cNvSpPr/>
          <p:nvPr/>
        </p:nvSpPr>
        <p:spPr>
          <a:xfrm>
            <a:off x="386215" y="3492500"/>
            <a:ext cx="11774619" cy="4521201"/>
          </a:xfrm>
          <a:prstGeom prst="rect">
            <a:avLst/>
          </a:prstGeom>
          <a:solidFill>
            <a:srgbClr val="DCDEE0"/>
          </a:solidFill>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Expository texts are not supposed to be </a:t>
            </a:r>
          </a:p>
          <a:p>
            <a:pPr>
              <a:defRPr b="1">
                <a:latin typeface="Helvetica"/>
                <a:ea typeface="Helvetica"/>
                <a:cs typeface="Helvetica"/>
                <a:sym typeface="Helvetica"/>
              </a:defRPr>
            </a:pPr>
            <a:r>
              <a:t>based on personal opinions. It’s one thing to write</a:t>
            </a:r>
          </a:p>
          <a:p>
            <a:pPr>
              <a:defRPr b="1">
                <a:latin typeface="Helvetica"/>
                <a:ea typeface="Helvetica"/>
                <a:cs typeface="Helvetica"/>
                <a:sym typeface="Helvetica"/>
              </a:defRPr>
            </a:pPr>
            <a:r>
              <a:t>about something you like, or to explain your </a:t>
            </a:r>
          </a:p>
          <a:p>
            <a:pPr>
              <a:defRPr b="1">
                <a:latin typeface="Helvetica"/>
                <a:ea typeface="Helvetica"/>
                <a:cs typeface="Helvetica"/>
                <a:sym typeface="Helvetica"/>
              </a:defRPr>
            </a:pPr>
            <a:r>
              <a:t>ideas, but you have to support your writing with</a:t>
            </a:r>
          </a:p>
          <a:p>
            <a:pPr>
              <a:defRPr b="1">
                <a:latin typeface="Helvetica"/>
                <a:ea typeface="Helvetica"/>
                <a:cs typeface="Helvetica"/>
                <a:sym typeface="Helvetica"/>
              </a:defRPr>
            </a:pPr>
            <a:r>
              <a:t>facts, examples, and experiences. </a:t>
            </a:r>
          </a:p>
          <a:p>
            <a:pPr>
              <a:defRPr b="1">
                <a:latin typeface="Helvetica"/>
                <a:ea typeface="Helvetica"/>
                <a:cs typeface="Helvetica"/>
                <a:sym typeface="Helvetica"/>
              </a:defRPr>
            </a:pPr>
          </a:p>
          <a:p>
            <a:pPr>
              <a:defRPr b="1">
                <a:solidFill>
                  <a:schemeClr val="accent5"/>
                </a:solidFill>
                <a:latin typeface="Helvetica"/>
                <a:ea typeface="Helvetica"/>
                <a:cs typeface="Helvetica"/>
                <a:sym typeface="Helvetica"/>
              </a:defRPr>
            </a:pPr>
            <a:r>
              <a:t>We’ll look at how facts and opinions work (and don’t work) in expository texts!</a:t>
            </a:r>
          </a:p>
        </p:txBody>
      </p:sp>
    </p:spTree>
  </p:cSld>
  <p:clrMapOvr>
    <a:masterClrMapping/>
  </p:clrMapOvr>
  <p:transition xmlns:p14="http://schemas.microsoft.com/office/powerpoint/2010/main" spd="med" advClick="1" p14:dur="1000"/>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7" name="Shape 217"/>
          <p:cNvSpPr/>
          <p:nvPr>
            <p:ph type="title"/>
          </p:nvPr>
        </p:nvSpPr>
        <p:spPr>
          <a:prstGeom prst="rect">
            <a:avLst/>
          </a:prstGeom>
        </p:spPr>
        <p:txBody>
          <a:bodyPr/>
          <a:lstStyle/>
          <a:p>
            <a:pPr/>
            <a:r>
              <a:t>STOP!</a:t>
            </a:r>
          </a:p>
        </p:txBody>
      </p:sp>
      <p:sp>
        <p:nvSpPr>
          <p:cNvPr id="218" name="Shape 218"/>
          <p:cNvSpPr/>
          <p:nvPr>
            <p:ph type="body" idx="1"/>
          </p:nvPr>
        </p:nvSpPr>
        <p:spPr>
          <a:xfrm>
            <a:off x="952500" y="2667000"/>
            <a:ext cx="11099800" cy="6286500"/>
          </a:xfrm>
          <a:prstGeom prst="rect">
            <a:avLst/>
          </a:prstGeom>
          <a:ln w="50800">
            <a:solidFill>
              <a:srgbClr val="000000"/>
            </a:solidFill>
          </a:ln>
        </p:spPr>
        <p:txBody>
          <a:bodyPr/>
          <a:lstStyle/>
          <a:p>
            <a:pPr marL="0" indent="0">
              <a:buSzTx/>
              <a:buNone/>
              <a:defRPr b="1" sz="4700">
                <a:solidFill>
                  <a:schemeClr val="accent1">
                    <a:hueOff val="47394"/>
                    <a:satOff val="-25753"/>
                    <a:lumOff val="-7544"/>
                  </a:schemeClr>
                </a:solidFill>
                <a:latin typeface="Helvetica"/>
                <a:ea typeface="Helvetica"/>
                <a:cs typeface="Helvetica"/>
                <a:sym typeface="Helvetica"/>
              </a:defRPr>
            </a:pPr>
            <a:r>
              <a:t>Answer question 10 on your Notes Handout.</a:t>
            </a:r>
            <a:endParaRPr u="sng"/>
          </a:p>
          <a:p>
            <a:pPr marL="0" indent="0">
              <a:buSzTx/>
              <a:buNone/>
              <a:defRPr b="1" sz="4700">
                <a:solidFill>
                  <a:schemeClr val="accent6">
                    <a:satOff val="24555"/>
                    <a:lumOff val="22232"/>
                  </a:schemeClr>
                </a:solidFill>
                <a:latin typeface="Helvetica"/>
                <a:ea typeface="Helvetica"/>
                <a:cs typeface="Helvetica"/>
                <a:sym typeface="Helvetica"/>
              </a:defRPr>
            </a:pPr>
            <a:r>
              <a:t>Once you’re done, share your answers with a partner or small group.</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p:nvPr>
        </p:nvSpPr>
        <p:spPr>
          <a:xfrm>
            <a:off x="382904" y="170893"/>
            <a:ext cx="12238992" cy="2159001"/>
          </a:xfrm>
          <a:prstGeom prst="rect">
            <a:avLst/>
          </a:prstGeom>
        </p:spPr>
        <p:txBody>
          <a:bodyPr/>
          <a:lstStyle>
            <a:lvl1pPr defTabSz="490727">
              <a:defRPr b="1" sz="6719">
                <a:latin typeface="Helvetica"/>
                <a:ea typeface="Helvetica"/>
                <a:cs typeface="Helvetica"/>
                <a:sym typeface="Helvetica"/>
              </a:defRPr>
            </a:lvl1pPr>
          </a:lstStyle>
          <a:p>
            <a:pPr/>
            <a:r>
              <a:t>Expository Reading &amp; Writing </a:t>
            </a:r>
          </a:p>
        </p:txBody>
      </p:sp>
      <p:graphicFrame>
        <p:nvGraphicFramePr>
          <p:cNvPr id="126" name="Table 126"/>
          <p:cNvGraphicFramePr/>
          <p:nvPr/>
        </p:nvGraphicFramePr>
        <p:xfrm>
          <a:off x="816129" y="2607007"/>
          <a:ext cx="11882454" cy="684871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95609"/>
                <a:gridCol w="3895609"/>
                <a:gridCol w="4065834"/>
              </a:tblGrid>
              <a:tr h="1491128">
                <a:tc>
                  <a:txBody>
                    <a:bodyPr/>
                    <a:lstStyle/>
                    <a:p>
                      <a:pPr defTabSz="914400">
                        <a:defRPr b="0">
                          <a:solidFill>
                            <a:srgbClr val="000000"/>
                          </a:solidFill>
                        </a:defRPr>
                      </a:pPr>
                      <a:r>
                        <a:rPr b="1" sz="4700">
                          <a:solidFill>
                            <a:srgbClr val="FFFFFF"/>
                          </a:solidFill>
                          <a:sym typeface="Helvetica"/>
                        </a:rPr>
                        <a:t>Describes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Informs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Explains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r h="5332188">
                <a:tc>
                  <a:txBody>
                    <a:bodyPr/>
                    <a:lstStyle/>
                    <a:p>
                      <a:pPr defTabSz="914400">
                        <a:defRPr sz="4400"/>
                      </a:pPr>
                      <a:r>
                        <a:t>Used for novel analysis, </a:t>
                      </a:r>
                      <a:r>
                        <a:rPr sz="3900"/>
                        <a:t>autobiographies</a:t>
                      </a:r>
                      <a:r>
                        <a:t>, literary responses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400"/>
                        <a:t>Think of manuals, how-to instructions, and biographies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400"/>
                        <a:t>Great for scholarships or for showing people who you are and what you believe in</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bl>
          </a:graphicData>
        </a:graphic>
      </p:graphicFrame>
    </p:spTree>
  </p:cSld>
  <p:clrMapOvr>
    <a:masterClrMapping/>
  </p:clrMapOvr>
  <p:transition xmlns:p14="http://schemas.microsoft.com/office/powerpoint/2010/main" spd="med" advClick="1" p14:dur="1000"/>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body" idx="1"/>
          </p:nvPr>
        </p:nvSpPr>
        <p:spPr>
          <a:xfrm>
            <a:off x="952500" y="1363343"/>
            <a:ext cx="11099800" cy="6286501"/>
          </a:xfrm>
          <a:prstGeom prst="rect">
            <a:avLst/>
          </a:prstGeom>
          <a:ln w="50800">
            <a:solidFill>
              <a:srgbClr val="000000"/>
            </a:solidFill>
          </a:ln>
        </p:spPr>
        <p:txBody>
          <a:bodyPr/>
          <a:lstStyle>
            <a:lvl1pPr marL="0" indent="0" algn="ctr">
              <a:buSzTx/>
              <a:buNone/>
              <a:defRPr b="1" sz="12000">
                <a:solidFill>
                  <a:schemeClr val="accent6">
                    <a:satOff val="24555"/>
                    <a:lumOff val="22232"/>
                  </a:schemeClr>
                </a:solidFill>
                <a:latin typeface="Helvetica"/>
                <a:ea typeface="Helvetica"/>
                <a:cs typeface="Helvetica"/>
                <a:sym typeface="Helvetica"/>
              </a:defRPr>
            </a:lvl1pPr>
          </a:lstStyle>
          <a:p>
            <a:pPr/>
            <a:r>
              <a:t>The End!</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title"/>
          </p:nvPr>
        </p:nvSpPr>
        <p:spPr>
          <a:xfrm>
            <a:off x="952500" y="170893"/>
            <a:ext cx="11099800" cy="2159001"/>
          </a:xfrm>
          <a:prstGeom prst="rect">
            <a:avLst/>
          </a:prstGeom>
        </p:spPr>
        <p:txBody>
          <a:bodyPr/>
          <a:lstStyle>
            <a:lvl1pPr defTabSz="490727">
              <a:defRPr sz="6719"/>
            </a:lvl1pPr>
          </a:lstStyle>
          <a:p>
            <a:pPr/>
            <a:r>
              <a:t>Expository Reading &amp; Writing Needs This: </a:t>
            </a:r>
          </a:p>
        </p:txBody>
      </p:sp>
      <p:graphicFrame>
        <p:nvGraphicFramePr>
          <p:cNvPr id="129" name="Table 129"/>
          <p:cNvGraphicFramePr/>
          <p:nvPr/>
        </p:nvGraphicFramePr>
        <p:xfrm>
          <a:off x="816129" y="2607007"/>
          <a:ext cx="11882454" cy="684871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95609"/>
                <a:gridCol w="3895609"/>
                <a:gridCol w="4065834"/>
              </a:tblGrid>
              <a:tr h="1648301">
                <a:tc>
                  <a:txBody>
                    <a:bodyPr/>
                    <a:lstStyle/>
                    <a:p>
                      <a:pPr defTabSz="914400">
                        <a:defRPr b="0">
                          <a:solidFill>
                            <a:srgbClr val="000000"/>
                          </a:solidFill>
                        </a:defRPr>
                      </a:pPr>
                      <a:r>
                        <a:rPr b="1" sz="4700">
                          <a:solidFill>
                            <a:srgbClr val="FFFFFF"/>
                          </a:solidFill>
                          <a:sym typeface="Helvetica"/>
                        </a:rPr>
                        <a:t>Describes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Informs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Explains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r h="5175015">
                <a:tc>
                  <a:txBody>
                    <a:bodyPr/>
                    <a:lstStyle/>
                    <a:p>
                      <a:pPr defTabSz="914400"/>
                      <a:r>
                        <a:rPr sz="4100"/>
                        <a:t>Text evidence is used to support factual information</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100"/>
                        <a:t>Uses a mix of common knowledge and researched information</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000"/>
                        <a:t>Instead of providing an answer or persuading an audience, it shares something personal</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bl>
          </a:graphicData>
        </a:graphic>
      </p:graphicFrame>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title"/>
          </p:nvPr>
        </p:nvSpPr>
        <p:spPr>
          <a:xfrm>
            <a:off x="952500" y="170893"/>
            <a:ext cx="11099800" cy="2159001"/>
          </a:xfrm>
          <a:prstGeom prst="rect">
            <a:avLst/>
          </a:prstGeom>
        </p:spPr>
        <p:txBody>
          <a:bodyPr/>
          <a:lstStyle>
            <a:lvl1pPr defTabSz="490727">
              <a:defRPr sz="6719"/>
            </a:lvl1pPr>
          </a:lstStyle>
          <a:p>
            <a:pPr/>
            <a:r>
              <a:t>Expository Reading &amp; Writing Looks Like This: </a:t>
            </a:r>
          </a:p>
        </p:txBody>
      </p:sp>
      <p:graphicFrame>
        <p:nvGraphicFramePr>
          <p:cNvPr id="132" name="Table 132"/>
          <p:cNvGraphicFramePr/>
          <p:nvPr/>
        </p:nvGraphicFramePr>
        <p:xfrm>
          <a:off x="816129" y="2607007"/>
          <a:ext cx="11882454" cy="684871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95609"/>
                <a:gridCol w="3895609"/>
                <a:gridCol w="4065834"/>
              </a:tblGrid>
              <a:tr h="1508354">
                <a:tc>
                  <a:txBody>
                    <a:bodyPr/>
                    <a:lstStyle/>
                    <a:p>
                      <a:pPr defTabSz="914400">
                        <a:defRPr b="0">
                          <a:solidFill>
                            <a:srgbClr val="000000"/>
                          </a:solidFill>
                        </a:defRPr>
                      </a:pPr>
                      <a:r>
                        <a:rPr b="1" sz="4700">
                          <a:solidFill>
                            <a:srgbClr val="FFFFFF"/>
                          </a:solidFill>
                          <a:sym typeface="Helvetica"/>
                        </a:rPr>
                        <a:t>Describes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Informs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defRPr b="0">
                          <a:solidFill>
                            <a:srgbClr val="000000"/>
                          </a:solidFill>
                        </a:defRPr>
                      </a:pPr>
                      <a:r>
                        <a:rPr b="1" sz="4700">
                          <a:solidFill>
                            <a:srgbClr val="FFFFFF"/>
                          </a:solidFill>
                          <a:sym typeface="Helvetica"/>
                        </a:rPr>
                        <a:t>Explains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r h="5314962">
                <a:tc>
                  <a:txBody>
                    <a:bodyPr/>
                    <a:lstStyle/>
                    <a:p>
                      <a:pPr defTabSz="914400"/>
                      <a:r>
                        <a:rPr sz="4400"/>
                        <a:t>Follows a cause-effect or compare-contrast format
with lots of details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400"/>
                        <a:t>Follows a chronological or sequential format</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c>
                  <a:txBody>
                    <a:bodyPr/>
                    <a:lstStyle/>
                    <a:p>
                      <a:pPr defTabSz="914400"/>
                      <a:r>
                        <a:rPr sz="4400"/>
                        <a:t>The point is to share knowledge, ideas, and experiences</a:t>
                      </a:r>
                    </a:p>
                  </a:txBody>
                  <a:tcPr marL="50800" marR="50800" marT="50800" marB="50800" anchor="ctr" anchorCtr="0" horzOverflow="overflow">
                    <a:lnL w="25400">
                      <a:solidFill>
                        <a:schemeClr val="accent1">
                          <a:hueOff val="47394"/>
                          <a:satOff val="-25753"/>
                          <a:lumOff val="-7544"/>
                        </a:schemeClr>
                      </a:solidFill>
                      <a:miter lim="400000"/>
                    </a:lnL>
                    <a:lnR w="25400">
                      <a:solidFill>
                        <a:schemeClr val="accent1">
                          <a:hueOff val="47394"/>
                          <a:satOff val="-25753"/>
                          <a:lumOff val="-7544"/>
                        </a:schemeClr>
                      </a:solidFill>
                      <a:miter lim="400000"/>
                    </a:lnR>
                    <a:lnT w="25400">
                      <a:solidFill>
                        <a:schemeClr val="accent1">
                          <a:hueOff val="47394"/>
                          <a:satOff val="-25753"/>
                          <a:lumOff val="-7544"/>
                        </a:schemeClr>
                      </a:solidFill>
                      <a:miter lim="400000"/>
                    </a:lnT>
                    <a:lnB w="25400">
                      <a:solidFill>
                        <a:schemeClr val="accent1">
                          <a:hueOff val="47394"/>
                          <a:satOff val="-25753"/>
                          <a:lumOff val="-7544"/>
                        </a:schemeClr>
                      </a:solidFill>
                      <a:miter lim="400000"/>
                    </a:lnB>
                  </a:tcPr>
                </a:tc>
              </a:tr>
            </a:tbl>
          </a:graphicData>
        </a:graphic>
      </p:graphicFrame>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ph type="title"/>
          </p:nvPr>
        </p:nvSpPr>
        <p:spPr>
          <a:xfrm>
            <a:off x="1145634" y="26042"/>
            <a:ext cx="11099801" cy="2159001"/>
          </a:xfrm>
          <a:prstGeom prst="rect">
            <a:avLst/>
          </a:prstGeom>
        </p:spPr>
        <p:txBody>
          <a:bodyPr/>
          <a:lstStyle/>
          <a:p>
            <a:pPr/>
            <a:r>
              <a:t>Description looks like…</a:t>
            </a:r>
          </a:p>
        </p:txBody>
      </p:sp>
      <p:pic>
        <p:nvPicPr>
          <p:cNvPr id="135" name="pasted-image.png"/>
          <p:cNvPicPr>
            <a:picLocks noChangeAspect="1"/>
          </p:cNvPicPr>
          <p:nvPr/>
        </p:nvPicPr>
        <p:blipFill>
          <a:blip r:embed="rId2">
            <a:extLst/>
          </a:blip>
          <a:stretch>
            <a:fillRect/>
          </a:stretch>
        </p:blipFill>
        <p:spPr>
          <a:xfrm>
            <a:off x="1709446" y="2285445"/>
            <a:ext cx="9585908" cy="7189430"/>
          </a:xfrm>
          <a:prstGeom prst="rect">
            <a:avLst/>
          </a:prstGeom>
          <a:ln w="12700">
            <a:miter lim="400000"/>
          </a:ln>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ph type="title"/>
          </p:nvPr>
        </p:nvSpPr>
        <p:spPr>
          <a:xfrm>
            <a:off x="1145634" y="58231"/>
            <a:ext cx="11099801" cy="2159001"/>
          </a:xfrm>
          <a:prstGeom prst="rect">
            <a:avLst/>
          </a:prstGeom>
        </p:spPr>
        <p:txBody>
          <a:bodyPr/>
          <a:lstStyle/>
          <a:p>
            <a:pPr/>
            <a:r>
              <a:t>Information looks like…</a:t>
            </a:r>
          </a:p>
        </p:txBody>
      </p:sp>
      <p:sp>
        <p:nvSpPr>
          <p:cNvPr id="138" name="Shape 138"/>
          <p:cNvSpPr/>
          <p:nvPr/>
        </p:nvSpPr>
        <p:spPr>
          <a:xfrm>
            <a:off x="715085" y="2165349"/>
            <a:ext cx="11960899" cy="71755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2900">
                <a:latin typeface="Helvetica"/>
                <a:ea typeface="Helvetica"/>
                <a:cs typeface="Helvetica"/>
                <a:sym typeface="Helvetica"/>
              </a:defRPr>
            </a:pPr>
            <a:r>
              <a:t>How to Make Pizza Dough</a:t>
            </a:r>
          </a:p>
          <a:p>
            <a:pPr algn="l">
              <a:defRPr b="1" sz="2200">
                <a:latin typeface="Helvetica"/>
                <a:ea typeface="Helvetica"/>
                <a:cs typeface="Helvetica"/>
                <a:sym typeface="Helvetica"/>
              </a:defRPr>
            </a:pPr>
            <a:r>
              <a:t>INGREDIENTS</a:t>
            </a:r>
          </a:p>
          <a:p>
            <a:pPr algn="l">
              <a:defRPr b="1" sz="2200">
                <a:latin typeface="Helvetica"/>
                <a:ea typeface="Helvetica"/>
                <a:cs typeface="Helvetica"/>
                <a:sym typeface="Helvetica"/>
              </a:defRPr>
            </a:pPr>
          </a:p>
          <a:p>
            <a:pPr algn="l">
              <a:defRPr sz="2200"/>
            </a:pPr>
            <a:r>
              <a:t>153 grams 00 flour (1 cup plus 1 tablespoon)</a:t>
            </a:r>
          </a:p>
          <a:p>
            <a:pPr algn="l">
              <a:defRPr sz="2200"/>
            </a:pPr>
            <a:r>
              <a:t>153 grams all-purpose flour (1 cup plus 1 tablespoon and 2 teaspoons)</a:t>
            </a:r>
          </a:p>
          <a:p>
            <a:pPr algn="l">
              <a:defRPr sz="2200"/>
            </a:pPr>
            <a:r>
              <a:t>8 grams fine sea salt (1 teaspoon)</a:t>
            </a:r>
          </a:p>
          <a:p>
            <a:pPr algn="l">
              <a:defRPr sz="2200"/>
            </a:pPr>
            <a:r>
              <a:t>2 grams active dry yeast (3/4 teaspoon)</a:t>
            </a:r>
          </a:p>
          <a:p>
            <a:pPr algn="l">
              <a:defRPr sz="2200"/>
            </a:pPr>
            <a:r>
              <a:t>4 grams extra-virgin olive oil (1 teaspoon)</a:t>
            </a:r>
          </a:p>
          <a:p>
            <a:pPr algn="l">
              <a:defRPr b="1" sz="2200">
                <a:latin typeface="Helvetica"/>
                <a:ea typeface="Helvetica"/>
                <a:cs typeface="Helvetica"/>
                <a:sym typeface="Helvetica"/>
              </a:defRPr>
            </a:pPr>
          </a:p>
          <a:p>
            <a:pPr algn="l">
              <a:defRPr b="1" sz="2200">
                <a:latin typeface="Helvetica"/>
                <a:ea typeface="Helvetica"/>
                <a:cs typeface="Helvetica"/>
                <a:sym typeface="Helvetica"/>
              </a:defRPr>
            </a:pPr>
            <a:r>
              <a:t>PREPARATION</a:t>
            </a:r>
          </a:p>
          <a:p>
            <a:pPr algn="l">
              <a:defRPr b="1" sz="2200">
                <a:latin typeface="Helvetica"/>
                <a:ea typeface="Helvetica"/>
                <a:cs typeface="Helvetica"/>
                <a:sym typeface="Helvetica"/>
              </a:defRPr>
            </a:pPr>
          </a:p>
          <a:p>
            <a:pPr algn="l">
              <a:defRPr sz="2200"/>
            </a:pPr>
            <a:r>
              <a:t>1) In a large mixing bowl, combine flours and salt.</a:t>
            </a:r>
          </a:p>
          <a:p>
            <a:pPr algn="l">
              <a:defRPr sz="2200"/>
            </a:pPr>
            <a:r>
              <a:t>2) In a small mixing bowl, stir together 200 grams (a little less than 1 cup) lukewarm tap water, the yeast and the olive oil, then pour it into flour mixture. Knead with your hands until well combined, approximately 3 minutes, then let the mixture rest for 15 minutes.</a:t>
            </a:r>
          </a:p>
          <a:p>
            <a:pPr algn="l">
              <a:defRPr sz="2200"/>
            </a:pPr>
            <a:r>
              <a:t>3) Knead rested dough for 3 minutes. Cut into 2 equal pieces and shape each into a ball. </a:t>
            </a:r>
          </a:p>
          <a:p>
            <a:pPr algn="l">
              <a:defRPr sz="2200"/>
            </a:pPr>
            <a:r>
              <a:t>4) Place on a heavily floured surface, cover with dampened cloth, and let rest and rise for 3 hours at room temperature or for 8 to 24 hours in the refrigerator. (If you refrigerate the dough, remove it 30 to 45 minutes before you begin to shape it for pizza.)</a:t>
            </a:r>
          </a:p>
          <a:p>
            <a:pPr algn="l">
              <a:defRPr sz="2200"/>
            </a:pPr>
            <a:r>
              <a:t>5) To make pizza, place each dough ball on a heavily floured surface and use your fingers to stretch it, then your hands to shape it into rounds or squares. Top and bake.</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title"/>
          </p:nvPr>
        </p:nvSpPr>
        <p:spPr>
          <a:xfrm>
            <a:off x="1145634" y="26042"/>
            <a:ext cx="11099801" cy="2159001"/>
          </a:xfrm>
          <a:prstGeom prst="rect">
            <a:avLst/>
          </a:prstGeom>
        </p:spPr>
        <p:txBody>
          <a:bodyPr/>
          <a:lstStyle>
            <a:lvl1pPr defTabSz="449833">
              <a:defRPr sz="6160"/>
            </a:lvl1pPr>
          </a:lstStyle>
          <a:p>
            <a:pPr/>
            <a:r>
              <a:t>Information also looks like what you might see in a magazine…</a:t>
            </a:r>
          </a:p>
        </p:txBody>
      </p:sp>
      <p:pic>
        <p:nvPicPr>
          <p:cNvPr id="141" name="pasted-image.jpg"/>
          <p:cNvPicPr>
            <a:picLocks noChangeAspect="1"/>
          </p:cNvPicPr>
          <p:nvPr/>
        </p:nvPicPr>
        <p:blipFill>
          <a:blip r:embed="rId2">
            <a:extLst/>
          </a:blip>
          <a:stretch>
            <a:fillRect/>
          </a:stretch>
        </p:blipFill>
        <p:spPr>
          <a:xfrm>
            <a:off x="3567351" y="2388976"/>
            <a:ext cx="5556080" cy="7211083"/>
          </a:xfrm>
          <a:prstGeom prst="rect">
            <a:avLst/>
          </a:prstGeom>
          <a:ln w="12700">
            <a:miter lim="400000"/>
          </a:ln>
        </p:spPr>
      </p:pic>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p:nvPr>
        </p:nvSpPr>
        <p:spPr>
          <a:xfrm>
            <a:off x="1145634" y="26042"/>
            <a:ext cx="11099801" cy="2159001"/>
          </a:xfrm>
          <a:prstGeom prst="rect">
            <a:avLst/>
          </a:prstGeom>
        </p:spPr>
        <p:txBody>
          <a:bodyPr/>
          <a:lstStyle/>
          <a:p>
            <a:pPr/>
            <a:r>
              <a:t>Explanation looks like…</a:t>
            </a:r>
          </a:p>
        </p:txBody>
      </p:sp>
      <p:pic>
        <p:nvPicPr>
          <p:cNvPr id="144" name="pasted-image.jpg"/>
          <p:cNvPicPr>
            <a:picLocks noChangeAspect="1"/>
          </p:cNvPicPr>
          <p:nvPr/>
        </p:nvPicPr>
        <p:blipFill>
          <a:blip r:embed="rId2">
            <a:extLst/>
          </a:blip>
          <a:stretch>
            <a:fillRect/>
          </a:stretch>
        </p:blipFill>
        <p:spPr>
          <a:xfrm>
            <a:off x="1434752" y="1645575"/>
            <a:ext cx="10521565" cy="7891174"/>
          </a:xfrm>
          <a:prstGeom prst="rect">
            <a:avLst/>
          </a:prstGeom>
          <a:ln w="12700">
            <a:miter lim="400000"/>
          </a:ln>
        </p:spPr>
      </p:pic>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