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18-11-13 at 8.39.28 AM.png" descr="Screen Shot 2018-11-13 at 8.39.28 AM.png"/>
          <p:cNvPicPr>
            <a:picLocks noChangeAspect="1"/>
          </p:cNvPicPr>
          <p:nvPr/>
        </p:nvPicPr>
        <p:blipFill>
          <a:blip r:embed="rId2">
            <a:alphaModFix amt="58626"/>
            <a:extLst/>
          </a:blip>
          <a:stretch>
            <a:fillRect/>
          </a:stretch>
        </p:blipFill>
        <p:spPr>
          <a:xfrm>
            <a:off x="366345" y="457625"/>
            <a:ext cx="12272110" cy="696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10 Lessons…"/>
          <p:cNvSpPr txBox="1"/>
          <p:nvPr>
            <p:ph type="ctrTitle"/>
          </p:nvPr>
        </p:nvSpPr>
        <p:spPr>
          <a:xfrm>
            <a:off x="393715" y="472255"/>
            <a:ext cx="8508046" cy="4541361"/>
          </a:xfrm>
          <a:prstGeom prst="rect">
            <a:avLst/>
          </a:prstGeom>
        </p:spPr>
        <p:txBody>
          <a:bodyPr/>
          <a:lstStyle/>
          <a:p>
            <a:pPr defTabSz="397256">
              <a:defRPr b="1" sz="66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 Lessons</a:t>
            </a:r>
          </a:p>
          <a:p>
            <a:pPr defTabSz="397256">
              <a:defRPr b="1" sz="66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Reading &amp; Writing </a:t>
            </a:r>
          </a:p>
          <a:p>
            <a:pPr defTabSz="397256">
              <a:defRPr b="1" sz="66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about </a:t>
            </a:r>
          </a:p>
          <a:p>
            <a:pPr defTabSz="397256">
              <a:defRPr b="1" sz="666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Figurative Language</a:t>
            </a:r>
          </a:p>
        </p:txBody>
      </p:sp>
      <p:sp>
        <p:nvSpPr>
          <p:cNvPr id="139" name="Just in time for Thanksgiving Break!"/>
          <p:cNvSpPr txBox="1"/>
          <p:nvPr>
            <p:ph type="subTitle" sz="quarter" idx="1"/>
          </p:nvPr>
        </p:nvSpPr>
        <p:spPr>
          <a:xfrm>
            <a:off x="1270000" y="7711512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b="1" i="1" sz="47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Just in time for Thanksgiving Break!</a:t>
            </a:r>
          </a:p>
        </p:txBody>
      </p:sp>
      <p:sp>
        <p:nvSpPr>
          <p:cNvPr id="140" name="www.languageartsteachers.com"/>
          <p:cNvSpPr txBox="1"/>
          <p:nvPr/>
        </p:nvSpPr>
        <p:spPr>
          <a:xfrm>
            <a:off x="4620387" y="9166284"/>
            <a:ext cx="376402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www.languageartsteachers.com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- Doris Day"/>
          <p:cNvSpPr txBox="1"/>
          <p:nvPr/>
        </p:nvSpPr>
        <p:spPr>
          <a:xfrm>
            <a:off x="10143359" y="8847251"/>
            <a:ext cx="205866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defRPr sz="29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 Doris Day</a:t>
            </a:r>
          </a:p>
        </p:txBody>
      </p:sp>
      <p:pic>
        <p:nvPicPr>
          <p:cNvPr id="173" name="Screen Shot 2018-11-13 at 8.30.59 AM.png" descr="Screen Shot 2018-11-13 at 8.30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014" y="934287"/>
            <a:ext cx="11812772" cy="7885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#5"/>
          <p:cNvSpPr txBox="1"/>
          <p:nvPr/>
        </p:nvSpPr>
        <p:spPr>
          <a:xfrm>
            <a:off x="769860" y="787460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#5</a:t>
            </a:r>
          </a:p>
        </p:txBody>
      </p:sp>
      <p:sp>
        <p:nvSpPr>
          <p:cNvPr id="175" name="&quot;Gratitude is riches. Complaint is poverty.&quot;"/>
          <p:cNvSpPr txBox="1"/>
          <p:nvPr/>
        </p:nvSpPr>
        <p:spPr>
          <a:xfrm>
            <a:off x="4557835" y="2217802"/>
            <a:ext cx="6513541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8300"/>
              </a:lnSpc>
              <a:defRPr b="0" sz="4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"Gratitude is riches. Complaint is poverty."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#6"/>
          <p:cNvSpPr txBox="1"/>
          <p:nvPr/>
        </p:nvSpPr>
        <p:spPr>
          <a:xfrm>
            <a:off x="830996" y="70392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#6</a:t>
            </a:r>
          </a:p>
        </p:txBody>
      </p:sp>
      <p:pic>
        <p:nvPicPr>
          <p:cNvPr id="178" name="Screen Shot 2018-11-13 at 8.30.38 AM.png" descr="Screen Shot 2018-11-13 at 8.30.3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14" y="1421737"/>
            <a:ext cx="11390372" cy="760300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At times our own light goes out and is rekindled by a spark from another person. Each of us has cause to think with deep gratitude of those who have lighted the flame within us."/>
          <p:cNvSpPr txBox="1"/>
          <p:nvPr/>
        </p:nvSpPr>
        <p:spPr>
          <a:xfrm>
            <a:off x="1938004" y="2875808"/>
            <a:ext cx="9943941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600"/>
              </a:lnSpc>
              <a:spcBef>
                <a:spcPts val="1200"/>
              </a:spcBef>
              <a:defRPr sz="47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At times our own light goes out and is rekindled by a spark from another person. Each of us has cause to think with deep gratitude of those who have lighted the flame within us.</a:t>
            </a:r>
          </a:p>
        </p:txBody>
      </p:sp>
      <p:sp>
        <p:nvSpPr>
          <p:cNvPr id="180" name="– Albert Schweitzer"/>
          <p:cNvSpPr txBox="1"/>
          <p:nvPr/>
        </p:nvSpPr>
        <p:spPr>
          <a:xfrm>
            <a:off x="8741220" y="9037009"/>
            <a:ext cx="33817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spcBef>
                <a:spcPts val="1200"/>
              </a:spcBef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Albert Schweitzer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18-11-13 at 8.30.15 AM.png" descr="Screen Shot 2018-11-13 at 8.30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150" y="1239408"/>
            <a:ext cx="11796975" cy="789399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#7"/>
          <p:cNvSpPr txBox="1"/>
          <p:nvPr/>
        </p:nvSpPr>
        <p:spPr>
          <a:xfrm>
            <a:off x="667967" y="53826"/>
            <a:ext cx="136668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#7</a:t>
            </a:r>
          </a:p>
        </p:txBody>
      </p:sp>
      <p:sp>
        <p:nvSpPr>
          <p:cNvPr id="184" name="“Gratitude is the open door to abundance.”"/>
          <p:cNvSpPr txBox="1"/>
          <p:nvPr/>
        </p:nvSpPr>
        <p:spPr>
          <a:xfrm>
            <a:off x="898280" y="1628735"/>
            <a:ext cx="8015548" cy="275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9000"/>
              </a:lnSpc>
              <a:spcBef>
                <a:spcPts val="500"/>
              </a:spcBef>
              <a:defRPr b="0" sz="5700">
                <a:solidFill>
                  <a:srgbClr val="5859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“Gratitude is the open door to abundance.”</a:t>
            </a:r>
          </a:p>
        </p:txBody>
      </p:sp>
      <p:sp>
        <p:nvSpPr>
          <p:cNvPr id="185" name="— Anonymous"/>
          <p:cNvSpPr txBox="1"/>
          <p:nvPr/>
        </p:nvSpPr>
        <p:spPr>
          <a:xfrm>
            <a:off x="10346483" y="9195452"/>
            <a:ext cx="22253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 Anonymous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27"/>
          <p:cNvSpPr txBox="1"/>
          <p:nvPr>
            <p:ph type="title"/>
          </p:nvPr>
        </p:nvSpPr>
        <p:spPr>
          <a:xfrm>
            <a:off x="1270000" y="937223"/>
            <a:ext cx="10464800" cy="7549503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67359">
              <a:defRPr b="1" sz="68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Punctuation, like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ellipses</a:t>
            </a:r>
            <a:r>
              <a:t>, can be very effective in causing the reader to pause and think.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Ellipses</a:t>
            </a:r>
            <a:r>
              <a:t> can have a dramatic effect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…</a:t>
            </a:r>
            <a:r>
              <a:t>when used correctly, that is!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 Shot 2018-11-13 at 8.29.22 AM.png" descr="Screen Shot 2018-11-13 at 8.29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981" y="1527798"/>
            <a:ext cx="11212837" cy="752182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#8"/>
          <p:cNvSpPr txBox="1"/>
          <p:nvPr/>
        </p:nvSpPr>
        <p:spPr>
          <a:xfrm>
            <a:off x="1218192" y="151176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#8</a:t>
            </a:r>
          </a:p>
        </p:txBody>
      </p:sp>
      <p:sp>
        <p:nvSpPr>
          <p:cNvPr id="191" name="“A thought about Thanksgiving Day: Once, there was this day… this one day when… everyone realized they needed each other. ”"/>
          <p:cNvSpPr txBox="1"/>
          <p:nvPr/>
        </p:nvSpPr>
        <p:spPr>
          <a:xfrm>
            <a:off x="1284479" y="2305543"/>
            <a:ext cx="9436728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400"/>
              </a:lnSpc>
              <a:defRPr b="0" sz="4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“A thought about Thanksgiving Day: Once, there was this day… this one day when… everyone realized they needed each other. ”</a:t>
            </a:r>
          </a:p>
        </p:txBody>
      </p:sp>
      <p:sp>
        <p:nvSpPr>
          <p:cNvPr id="192" name="— April Burns in “Pieces of April”"/>
          <p:cNvSpPr txBox="1"/>
          <p:nvPr/>
        </p:nvSpPr>
        <p:spPr>
          <a:xfrm>
            <a:off x="7417216" y="9170346"/>
            <a:ext cx="50176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 April Burns in “Pieces of April”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creen Shot 2018-11-13 at 8.39.28 AM.png" descr="Screen Shot 2018-11-13 at 8.39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15" y="1558076"/>
            <a:ext cx="12272109" cy="696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“Thanksgiving isn’t just a day . . .…"/>
          <p:cNvSpPr txBox="1"/>
          <p:nvPr/>
        </p:nvSpPr>
        <p:spPr>
          <a:xfrm>
            <a:off x="1284479" y="2654793"/>
            <a:ext cx="8481794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7400"/>
              </a:lnSpc>
              <a:defRPr b="0" sz="4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“Thanksgiving isn’t just a day . . .</a:t>
            </a:r>
          </a:p>
          <a:p>
            <a:pPr algn="l" defTabSz="457200">
              <a:lnSpc>
                <a:spcPts val="7400"/>
              </a:lnSpc>
              <a:defRPr b="0" sz="4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It’s a way we can live our lives</a:t>
            </a:r>
          </a:p>
          <a:p>
            <a:pPr algn="l" defTabSz="457200">
              <a:lnSpc>
                <a:spcPts val="7400"/>
              </a:lnSpc>
              <a:defRPr b="0" sz="4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every day.”</a:t>
            </a:r>
          </a:p>
        </p:txBody>
      </p:sp>
      <p:sp>
        <p:nvSpPr>
          <p:cNvPr id="196" name="— Katrina Mayer"/>
          <p:cNvSpPr txBox="1"/>
          <p:nvPr/>
        </p:nvSpPr>
        <p:spPr>
          <a:xfrm>
            <a:off x="9814157" y="8518227"/>
            <a:ext cx="25469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 Katrina Mayer</a:t>
            </a:r>
          </a:p>
        </p:txBody>
      </p:sp>
      <p:sp>
        <p:nvSpPr>
          <p:cNvPr id="197" name="#9"/>
          <p:cNvSpPr txBox="1"/>
          <p:nvPr/>
        </p:nvSpPr>
        <p:spPr>
          <a:xfrm>
            <a:off x="382665" y="191933"/>
            <a:ext cx="136668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27"/>
          <p:cNvSpPr txBox="1"/>
          <p:nvPr>
            <p:ph type="title"/>
          </p:nvPr>
        </p:nvSpPr>
        <p:spPr>
          <a:xfrm>
            <a:off x="1270000" y="937222"/>
            <a:ext cx="10464800" cy="7051341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67359">
              <a:defRPr b="1" sz="6400">
                <a:solidFill>
                  <a:srgbClr val="B51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Imagery</a:t>
            </a:r>
            <a:r>
              <a:rPr>
                <a:solidFill>
                  <a:srgbClr val="773F9B"/>
                </a:solidFill>
              </a:rPr>
              <a:t>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is the use of sight, sound, touch, taste, or smell to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create a picture in the reader’s mind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that is so real, </a:t>
            </a:r>
            <a:r>
              <a:rPr i="1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it’s like the reader is right there!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 Shot 2018-11-13 at 9.52.27 AM.png" descr="Screen Shot 2018-11-13 at 9.52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429" y="2033623"/>
            <a:ext cx="11925942" cy="6419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#10"/>
          <p:cNvSpPr txBox="1"/>
          <p:nvPr/>
        </p:nvSpPr>
        <p:spPr>
          <a:xfrm>
            <a:off x="875143" y="395721"/>
            <a:ext cx="1971273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#10</a:t>
            </a:r>
          </a:p>
        </p:txBody>
      </p:sp>
      <p:sp>
        <p:nvSpPr>
          <p:cNvPr id="203" name="“Autumn burns brightly, a running flame through the mountains, a torch flag to the trees.”"/>
          <p:cNvSpPr txBox="1"/>
          <p:nvPr/>
        </p:nvSpPr>
        <p:spPr>
          <a:xfrm>
            <a:off x="856526" y="2502393"/>
            <a:ext cx="7636156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8300"/>
              </a:lnSpc>
              <a:spcBef>
                <a:spcPts val="500"/>
              </a:spcBef>
              <a:defRPr b="0" sz="5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“Autumn burns brightly, a running flame through the mountains, a torch flag to the trees.”</a:t>
            </a:r>
          </a:p>
        </p:txBody>
      </p:sp>
      <p:sp>
        <p:nvSpPr>
          <p:cNvPr id="204" name="— Faith Baldwin"/>
          <p:cNvSpPr txBox="1"/>
          <p:nvPr/>
        </p:nvSpPr>
        <p:spPr>
          <a:xfrm>
            <a:off x="9864888" y="9011903"/>
            <a:ext cx="27033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spcBef>
                <a:spcPts val="500"/>
              </a:spcBef>
              <a:defRPr b="0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— Faith Baldwin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27"/>
          <p:cNvSpPr txBox="1"/>
          <p:nvPr>
            <p:ph type="title"/>
          </p:nvPr>
        </p:nvSpPr>
        <p:spPr>
          <a:xfrm>
            <a:off x="1270000" y="937223"/>
            <a:ext cx="10464800" cy="7879154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58011">
              <a:defRPr b="1" sz="6272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Personification</a:t>
            </a:r>
            <a:r>
              <a:rPr>
                <a:solidFill>
                  <a:srgbClr val="773F9B"/>
                </a:solidFill>
              </a:rPr>
              <a:t> </a:t>
            </a:r>
            <a:r>
              <a:rPr>
                <a:solidFill>
                  <a:srgbClr val="3A6140"/>
                </a:solidFill>
              </a:rPr>
              <a:t>gives human qualities to things that aren’t human.</a:t>
            </a:r>
            <a:endParaRPr>
              <a:solidFill>
                <a:srgbClr val="773F9B"/>
              </a:solidFill>
            </a:endParaRPr>
          </a:p>
          <a:p>
            <a:pPr defTabSz="458011">
              <a:defRPr b="1" sz="6272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773F9B"/>
              </a:solidFill>
            </a:endParaRPr>
          </a:p>
          <a:p>
            <a:pPr defTabSz="458011">
              <a:defRPr b="1" sz="6272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It makes a THING seem more like a person so we can feel the impact of the writer’s message!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27"/>
          <p:cNvSpPr txBox="1"/>
          <p:nvPr>
            <p:ph type="title"/>
          </p:nvPr>
        </p:nvSpPr>
        <p:spPr>
          <a:xfrm>
            <a:off x="1270000" y="937223"/>
            <a:ext cx="10464800" cy="7051339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67359">
              <a:defRPr b="1" sz="6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Personification</a:t>
            </a:r>
            <a:r>
              <a:rPr>
                <a:solidFill>
                  <a:srgbClr val="773F9B"/>
                </a:solidFill>
              </a:rPr>
              <a:t>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helps us feel, see, or experience something in just the way the writer wants us to.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Plus, it’s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memorable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. We remember things that create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images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for 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#1"/>
          <p:cNvSpPr txBox="1"/>
          <p:nvPr/>
        </p:nvSpPr>
        <p:spPr>
          <a:xfrm>
            <a:off x="606830" y="237234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#1</a:t>
            </a:r>
          </a:p>
        </p:txBody>
      </p:sp>
      <p:pic>
        <p:nvPicPr>
          <p:cNvPr id="147" name="Screen Shot 2018-11-13 at 8.38.24 AM.png" descr="Screen Shot 2018-11-13 at 8.38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4" y="1586627"/>
            <a:ext cx="12987492" cy="702549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— Melodie Beattie"/>
          <p:cNvSpPr txBox="1"/>
          <p:nvPr/>
        </p:nvSpPr>
        <p:spPr>
          <a:xfrm>
            <a:off x="9393262" y="8864665"/>
            <a:ext cx="27773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 Melodie Beattie</a:t>
            </a:r>
          </a:p>
        </p:txBody>
      </p:sp>
      <p:sp>
        <p:nvSpPr>
          <p:cNvPr id="149" name="Gratitude makes sense of our past,…"/>
          <p:cNvSpPr txBox="1"/>
          <p:nvPr/>
        </p:nvSpPr>
        <p:spPr>
          <a:xfrm>
            <a:off x="462216" y="2278760"/>
            <a:ext cx="12080368" cy="270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8500"/>
              </a:lnSpc>
              <a:defRPr b="0" sz="5800">
                <a:solidFill>
                  <a:srgbClr val="333333"/>
                </a:solidFill>
              </a:defRPr>
            </a:pPr>
            <a:r>
              <a:t>Gratitude makes sense of our past, </a:t>
            </a:r>
          </a:p>
          <a:p>
            <a:pPr algn="l" defTabSz="457200">
              <a:lnSpc>
                <a:spcPts val="8500"/>
              </a:lnSpc>
              <a:defRPr b="0" sz="5800">
                <a:solidFill>
                  <a:srgbClr val="333333"/>
                </a:solidFill>
              </a:defRPr>
            </a:pPr>
            <a:r>
              <a:t>brings peace for today, </a:t>
            </a:r>
          </a:p>
          <a:p>
            <a:pPr algn="l" defTabSz="457200">
              <a:lnSpc>
                <a:spcPts val="8500"/>
              </a:lnSpc>
              <a:defRPr b="0" sz="5800">
                <a:solidFill>
                  <a:srgbClr val="333333"/>
                </a:solidFill>
              </a:defRPr>
            </a:pPr>
            <a:r>
              <a:t>and creates a vision for tomorrow.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8-11-13 at 8.30.07 AM.png" descr="Screen Shot 2018-11-13 at 8.30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492" y="1413716"/>
            <a:ext cx="10547816" cy="726627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#2"/>
          <p:cNvSpPr txBox="1"/>
          <p:nvPr/>
        </p:nvSpPr>
        <p:spPr>
          <a:xfrm>
            <a:off x="1258949" y="53826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rgbClr val="FFA02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#2</a:t>
            </a:r>
          </a:p>
        </p:txBody>
      </p:sp>
      <p:sp>
        <p:nvSpPr>
          <p:cNvPr id="153" name="“Let us be grateful to the people who make us happy; they are the gardeners who make our souls blossom.”"/>
          <p:cNvSpPr txBox="1"/>
          <p:nvPr/>
        </p:nvSpPr>
        <p:spPr>
          <a:xfrm>
            <a:off x="1559576" y="2014896"/>
            <a:ext cx="9325869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100"/>
              </a:lnSpc>
              <a:spcBef>
                <a:spcPts val="500"/>
              </a:spcBef>
              <a:defRPr b="0" sz="4100">
                <a:solidFill>
                  <a:srgbClr val="58595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“Let us be grateful to the people who make us happy; they are the gardeners who make our souls blossom.”</a:t>
            </a:r>
          </a:p>
        </p:txBody>
      </p:sp>
      <p:sp>
        <p:nvSpPr>
          <p:cNvPr id="154" name="— Marcel Proust"/>
          <p:cNvSpPr txBox="1"/>
          <p:nvPr/>
        </p:nvSpPr>
        <p:spPr>
          <a:xfrm>
            <a:off x="9147145" y="8986938"/>
            <a:ext cx="253593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— Marcel Proust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27"/>
          <p:cNvSpPr txBox="1"/>
          <p:nvPr>
            <p:ph type="title"/>
          </p:nvPr>
        </p:nvSpPr>
        <p:spPr>
          <a:xfrm>
            <a:off x="1270000" y="937223"/>
            <a:ext cx="10464800" cy="7051339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58011">
              <a:defRPr b="1" sz="6664">
                <a:solidFill>
                  <a:srgbClr val="773F9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>
                    <a:lumOff val="-29866"/>
                  </a:schemeClr>
                </a:solidFill>
              </a:rPr>
              <a:t>Similes</a:t>
            </a:r>
            <a:r>
              <a: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compare two unlike things using the words “like” or “as” to show how they’re similar.</a:t>
            </a:r>
            <a:r>
              <a: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endParaRPr b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defTabSz="458011">
              <a:defRPr b="1" sz="6272">
                <a:solidFill>
                  <a:srgbClr val="773F9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8-11-13 at 8.37.31 AM.png" descr="Screen Shot 2018-11-13 at 8.37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503" y="1655288"/>
            <a:ext cx="11615794" cy="715486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#3"/>
          <p:cNvSpPr txBox="1"/>
          <p:nvPr/>
        </p:nvSpPr>
        <p:spPr>
          <a:xfrm>
            <a:off x="647588" y="277992"/>
            <a:ext cx="136668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#3</a:t>
            </a:r>
          </a:p>
        </p:txBody>
      </p:sp>
      <p:sp>
        <p:nvSpPr>
          <p:cNvPr id="160" name="&quot;Feeling gratitude and not expressing it…"/>
          <p:cNvSpPr txBox="1"/>
          <p:nvPr/>
        </p:nvSpPr>
        <p:spPr>
          <a:xfrm>
            <a:off x="1102702" y="2498949"/>
            <a:ext cx="5759961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8200"/>
              </a:lnSpc>
              <a:defRPr b="0" sz="47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"Feeling gratitude and not expressing it </a:t>
            </a:r>
          </a:p>
          <a:p>
            <a:pPr algn="l" defTabSz="457200">
              <a:lnSpc>
                <a:spcPts val="8200"/>
              </a:lnSpc>
              <a:defRPr b="0" sz="47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is like wrapping a present and not giving it.”</a:t>
            </a:r>
          </a:p>
          <a:p>
            <a:pPr algn="l" defTabSz="457200">
              <a:lnSpc>
                <a:spcPts val="4500"/>
              </a:lnSpc>
              <a:defRPr b="0" sz="16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Text"/>
          <p:cNvSpPr txBox="1"/>
          <p:nvPr/>
        </p:nvSpPr>
        <p:spPr>
          <a:xfrm>
            <a:off x="9610471" y="9048074"/>
            <a:ext cx="712623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62" name="-William Arthur Ward"/>
          <p:cNvSpPr txBox="1"/>
          <p:nvPr/>
        </p:nvSpPr>
        <p:spPr>
          <a:xfrm>
            <a:off x="8430367" y="8986503"/>
            <a:ext cx="382528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400"/>
              </a:lnSpc>
              <a:defRPr b="0" sz="32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-William Arthur Ward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creen Shot 2018-11-13 at 8.29.11 AM.png" descr="Screen Shot 2018-11-13 at 8.29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654" y="1383488"/>
            <a:ext cx="11475346" cy="764069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#4"/>
          <p:cNvSpPr txBox="1"/>
          <p:nvPr/>
        </p:nvSpPr>
        <p:spPr>
          <a:xfrm>
            <a:off x="851375" y="53826"/>
            <a:ext cx="136669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#4</a:t>
            </a:r>
          </a:p>
        </p:txBody>
      </p:sp>
      <p:sp>
        <p:nvSpPr>
          <p:cNvPr id="166" name="“It is autumn. The leaves are falling from the trees like burning tears- the wind howls.”"/>
          <p:cNvSpPr txBox="1"/>
          <p:nvPr/>
        </p:nvSpPr>
        <p:spPr>
          <a:xfrm>
            <a:off x="1123081" y="1713340"/>
            <a:ext cx="7952982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8200"/>
              </a:lnSpc>
              <a:defRPr b="0" sz="47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“It is autumn. The leaves are falling from the trees like burning tears- the wind howls.”</a:t>
            </a:r>
          </a:p>
          <a:p>
            <a:pPr algn="l" defTabSz="457200">
              <a:lnSpc>
                <a:spcPts val="4500"/>
              </a:lnSpc>
              <a:defRPr b="0" sz="16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Text"/>
          <p:cNvSpPr txBox="1"/>
          <p:nvPr/>
        </p:nvSpPr>
        <p:spPr>
          <a:xfrm>
            <a:off x="9610471" y="9048074"/>
            <a:ext cx="712623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68" name="-Mervyn Peake"/>
          <p:cNvSpPr txBox="1"/>
          <p:nvPr/>
        </p:nvSpPr>
        <p:spPr>
          <a:xfrm>
            <a:off x="9510439" y="8986503"/>
            <a:ext cx="28471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400"/>
              </a:lnSpc>
              <a:defRPr b="0" sz="32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-Mervyn Peake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27"/>
          <p:cNvSpPr txBox="1"/>
          <p:nvPr>
            <p:ph type="title"/>
          </p:nvPr>
        </p:nvSpPr>
        <p:spPr>
          <a:xfrm>
            <a:off x="1270000" y="937223"/>
            <a:ext cx="10464800" cy="7051339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/>
          <a:lstStyle/>
          <a:p>
            <a:pPr defTabSz="467359">
              <a:defRPr b="1" sz="6400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Similes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>
                <a:solidFill>
                  <a:schemeClr val="accent5">
                    <a:lumOff val="-29866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are fine, it’s just that instead of saying that one thing is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t>LIKE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>
                <a:solidFill>
                  <a:schemeClr val="accent5">
                    <a:lumOff val="-29866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another thing, a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t>metaphor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>
                <a:solidFill>
                  <a:schemeClr val="accent5">
                    <a:lumOff val="-29866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intensifies the comparison by saying that one thing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t>IS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>
                <a:solidFill>
                  <a:schemeClr val="accent5">
                    <a:lumOff val="-29866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another thing!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