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/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45720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91440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137160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182880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Rectangle"/>
          <p:cNvSpPr/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Rectangle"/>
          <p:cNvSpPr/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Image"/>
          <p:cNvSpPr/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light, sign, typography" descr="light, sign, typography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54887" cy="6847114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We’re going to write a"/>
          <p:cNvSpPr txBox="1"/>
          <p:nvPr/>
        </p:nvSpPr>
        <p:spPr>
          <a:xfrm>
            <a:off x="-409856" y="228599"/>
            <a:ext cx="9114791" cy="1069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6600">
                <a:solidFill>
                  <a:srgbClr val="E13F3B"/>
                </a:solidFill>
                <a:effectLst>
                  <a:outerShdw sx="100000" sy="100000" kx="0" ky="0" algn="b" rotWithShape="0" blurRad="50800" dist="39000" dir="546000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pPr/>
            <a:r>
              <a:t>We’re going to write a </a:t>
            </a:r>
          </a:p>
        </p:txBody>
      </p:sp>
      <p:sp>
        <p:nvSpPr>
          <p:cNvPr id="114" name="letter"/>
          <p:cNvSpPr txBox="1"/>
          <p:nvPr/>
        </p:nvSpPr>
        <p:spPr>
          <a:xfrm>
            <a:off x="5833891" y="4887686"/>
            <a:ext cx="3352761" cy="150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9600">
                <a:solidFill>
                  <a:srgbClr val="E13F3B"/>
                </a:solidFill>
                <a:effectLst>
                  <a:outerShdw sx="100000" sy="100000" kx="0" ky="0" algn="b" rotWithShape="0" blurRad="50800" dist="39000" dir="546000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pPr/>
            <a:r>
              <a:t>letter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Let’s  Get Started!"/>
          <p:cNvSpPr txBox="1"/>
          <p:nvPr>
            <p:ph type="title"/>
          </p:nvPr>
        </p:nvSpPr>
        <p:spPr>
          <a:xfrm>
            <a:off x="457200" y="274637"/>
            <a:ext cx="8229600" cy="6354764"/>
          </a:xfrm>
          <a:prstGeom prst="rect">
            <a:avLst/>
          </a:prstGeom>
          <a:solidFill>
            <a:srgbClr val="FFFFFF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>
              <a:defRPr sz="9600">
                <a:solidFill>
                  <a:schemeClr val="accent2"/>
                </a:solidFill>
                <a:latin typeface="Curlz MT"/>
                <a:ea typeface="Curlz MT"/>
                <a:cs typeface="Curlz MT"/>
                <a:sym typeface="Curlz MT"/>
              </a:defRPr>
            </a:pPr>
            <a:r>
              <a:t>Let’s </a:t>
            </a:r>
            <a:br/>
            <a:r>
              <a:t>Get</a:t>
            </a:r>
            <a:br/>
            <a:r>
              <a:t>Started! 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Arrow"/>
          <p:cNvSpPr/>
          <p:nvPr/>
        </p:nvSpPr>
        <p:spPr>
          <a:xfrm rot="19667271">
            <a:off x="3528113" y="1513441"/>
            <a:ext cx="1358446" cy="414985"/>
          </a:xfrm>
          <a:prstGeom prst="rightArrow">
            <a:avLst>
              <a:gd name="adj1" fmla="val 50000"/>
              <a:gd name="adj2" fmla="val 47477"/>
            </a:avLst>
          </a:prstGeom>
          <a:solidFill>
            <a:schemeClr val="accent2"/>
          </a:solidFill>
          <a:ln w="5715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8" name="Write it Here: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/>
        </p:nvSpPr>
        <p:spPr>
          <a:xfrm>
            <a:off x="3987800" y="489394"/>
            <a:ext cx="4495800" cy="6260212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Write it Here: </a:t>
            </a:r>
            <a:r>
              <a:rPr b="0" u="sng">
                <a:latin typeface="Bradley Hand ITC"/>
                <a:ea typeface="Bradley Hand ITC"/>
                <a:cs typeface="Bradley Hand ITC"/>
                <a:sym typeface="Bradley Hand ITC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u="sng">
              <a:latin typeface="Bradley Hand ITC"/>
              <a:ea typeface="Bradley Hand ITC"/>
              <a:cs typeface="Bradley Hand ITC"/>
              <a:sym typeface="Bradley Hand ITC"/>
            </a:endParaRPr>
          </a:p>
        </p:txBody>
      </p:sp>
      <p:sp>
        <p:nvSpPr>
          <p:cNvPr id="149" name="Begin with Today’s Date on the Top Line, Far Left"/>
          <p:cNvSpPr txBox="1"/>
          <p:nvPr>
            <p:ph type="title"/>
          </p:nvPr>
        </p:nvSpPr>
        <p:spPr>
          <a:xfrm>
            <a:off x="304800" y="609600"/>
            <a:ext cx="3124200" cy="2286000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/>
          <a:p>
            <a:pPr defTabSz="832104">
              <a:defRPr b="1" sz="3549">
                <a:solidFill>
                  <a:srgbClr val="FFFFFF"/>
                </a:solidFill>
              </a:defRPr>
            </a:pPr>
            <a:r>
              <a:t>Begin with Today’s Date</a:t>
            </a:r>
            <a:br/>
            <a:r>
              <a:t>on the Top Line, Far Left</a:t>
            </a:r>
          </a:p>
        </p:txBody>
      </p:sp>
      <p:sp>
        <p:nvSpPr>
          <p:cNvPr id="150" name="Right now, you are writing on regular notebook paper. You’ll get the GOOD paper later."/>
          <p:cNvSpPr txBox="1"/>
          <p:nvPr/>
        </p:nvSpPr>
        <p:spPr>
          <a:xfrm>
            <a:off x="348340" y="3505200"/>
            <a:ext cx="3178176" cy="2286000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 defTabSz="896111">
              <a:defRPr b="1" sz="2646">
                <a:solidFill>
                  <a:srgbClr val="FFFFFF"/>
                </a:solidFill>
              </a:defRPr>
            </a:lvl1pPr>
          </a:lstStyle>
          <a:p>
            <a:pPr/>
            <a:r>
              <a:t>Right now, you are writing on regular notebook paper. You’ll get the GOOD paper later.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Does your date look like this?"/>
          <p:cNvSpPr txBox="1"/>
          <p:nvPr>
            <p:ph type="title"/>
          </p:nvPr>
        </p:nvSpPr>
        <p:spPr>
          <a:xfrm>
            <a:off x="304800" y="228600"/>
            <a:ext cx="8153400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Does your date look like this?</a:t>
            </a:r>
          </a:p>
        </p:txBody>
      </p:sp>
      <p:sp>
        <p:nvSpPr>
          <p:cNvPr id="153" name="_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pPr/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154" name="Friday, November 13, 2017"/>
          <p:cNvSpPr txBox="1"/>
          <p:nvPr/>
        </p:nvSpPr>
        <p:spPr>
          <a:xfrm>
            <a:off x="520700" y="1905222"/>
            <a:ext cx="5791200" cy="83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Friday, November 13, 2017</a:t>
            </a:r>
          </a:p>
        </p:txBody>
      </p:sp>
      <p:sp>
        <p:nvSpPr>
          <p:cNvPr id="155" name="Did you spell these words correctly? Check again!"/>
          <p:cNvSpPr txBox="1"/>
          <p:nvPr/>
        </p:nvSpPr>
        <p:spPr>
          <a:xfrm>
            <a:off x="2819400" y="3352800"/>
            <a:ext cx="3276600" cy="200914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Did you spell these words correctly? Check again!</a:t>
            </a:r>
          </a:p>
        </p:txBody>
      </p:sp>
      <p:sp>
        <p:nvSpPr>
          <p:cNvPr id="156" name="Arrow"/>
          <p:cNvSpPr/>
          <p:nvPr/>
        </p:nvSpPr>
        <p:spPr>
          <a:xfrm rot="14014229">
            <a:off x="1672843" y="3264541"/>
            <a:ext cx="1295401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5715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7" name="Arrow"/>
          <p:cNvSpPr/>
          <p:nvPr/>
        </p:nvSpPr>
        <p:spPr>
          <a:xfrm rot="8884083">
            <a:off x="6037933" y="1837749"/>
            <a:ext cx="1295401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5715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_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pPr/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160" name="Friday, November 13, 2017"/>
          <p:cNvSpPr txBox="1"/>
          <p:nvPr/>
        </p:nvSpPr>
        <p:spPr>
          <a:xfrm>
            <a:off x="520700" y="1943100"/>
            <a:ext cx="5791200" cy="83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Friday, November 13, 2017</a:t>
            </a:r>
          </a:p>
        </p:txBody>
      </p:sp>
      <p:sp>
        <p:nvSpPr>
          <p:cNvPr id="161" name="Did you capitalize the right words?"/>
          <p:cNvSpPr txBox="1"/>
          <p:nvPr/>
        </p:nvSpPr>
        <p:spPr>
          <a:xfrm>
            <a:off x="838200" y="3810000"/>
            <a:ext cx="3809999" cy="277114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500">
                <a:solidFill>
                  <a:srgbClr val="FFFFFF"/>
                </a:solidFill>
              </a:defRPr>
            </a:lvl1pPr>
          </a:lstStyle>
          <a:p>
            <a:pPr/>
            <a:r>
              <a:t>Did you capitalize the right words?</a:t>
            </a:r>
          </a:p>
        </p:txBody>
      </p:sp>
      <p:sp>
        <p:nvSpPr>
          <p:cNvPr id="162" name="Arrow"/>
          <p:cNvSpPr/>
          <p:nvPr/>
        </p:nvSpPr>
        <p:spPr>
          <a:xfrm rot="15646430">
            <a:off x="4239378" y="3342530"/>
            <a:ext cx="1421647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2540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3" name="Arrow"/>
          <p:cNvSpPr/>
          <p:nvPr/>
        </p:nvSpPr>
        <p:spPr>
          <a:xfrm rot="16200000">
            <a:off x="-236108" y="3550566"/>
            <a:ext cx="1767616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2540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604A7B"/>
                </a:solidFill>
              </a:defRPr>
            </a:pPr>
          </a:p>
        </p:txBody>
      </p:sp>
      <p:sp>
        <p:nvSpPr>
          <p:cNvPr id="164" name="Arrow"/>
          <p:cNvSpPr/>
          <p:nvPr/>
        </p:nvSpPr>
        <p:spPr>
          <a:xfrm rot="15188805">
            <a:off x="2465600" y="3324188"/>
            <a:ext cx="1295401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2540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5" name="Do you have two commas in the right places?"/>
          <p:cNvSpPr txBox="1"/>
          <p:nvPr/>
        </p:nvSpPr>
        <p:spPr>
          <a:xfrm>
            <a:off x="5294098" y="3290668"/>
            <a:ext cx="3505201" cy="34315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500">
                <a:solidFill>
                  <a:srgbClr val="FFFFFF"/>
                </a:solidFill>
              </a:defRPr>
            </a:lvl1pPr>
          </a:lstStyle>
          <a:p>
            <a:pPr/>
            <a:r>
              <a:t>Do you have two commas in the right places?</a:t>
            </a:r>
          </a:p>
        </p:txBody>
      </p:sp>
      <p:sp>
        <p:nvSpPr>
          <p:cNvPr id="166" name="Does your date look like this?"/>
          <p:cNvSpPr txBox="1"/>
          <p:nvPr/>
        </p:nvSpPr>
        <p:spPr>
          <a:xfrm>
            <a:off x="571498" y="381000"/>
            <a:ext cx="8153401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>
              <a:defRPr b="1" sz="4400">
                <a:solidFill>
                  <a:srgbClr val="FFFFFF"/>
                </a:solidFill>
              </a:defRPr>
            </a:lvl1pPr>
          </a:lstStyle>
          <a:p>
            <a:pPr/>
            <a:r>
              <a:t>Does your date look like this?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Arrow"/>
          <p:cNvSpPr/>
          <p:nvPr/>
        </p:nvSpPr>
        <p:spPr>
          <a:xfrm rot="18314676">
            <a:off x="3313538" y="2480269"/>
            <a:ext cx="1388370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5715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604A7B"/>
                </a:solidFill>
              </a:defRPr>
            </a:pPr>
          </a:p>
        </p:txBody>
      </p:sp>
      <p:sp>
        <p:nvSpPr>
          <p:cNvPr id="169" name="Friday, November 13, 2017"/>
          <p:cNvSpPr txBox="1"/>
          <p:nvPr/>
        </p:nvSpPr>
        <p:spPr>
          <a:xfrm>
            <a:off x="3746500" y="1034519"/>
            <a:ext cx="4572000" cy="4563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u="sng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Friday, November 13, 2017</a:t>
            </a:r>
          </a:p>
        </p:txBody>
      </p:sp>
      <p:sp>
        <p:nvSpPr>
          <p:cNvPr id="170" name="After the date, we will write what’s called the salutation.  That’s the  “Dear So-and-So” part of the letter."/>
          <p:cNvSpPr txBox="1"/>
          <p:nvPr>
            <p:ph type="title"/>
          </p:nvPr>
        </p:nvSpPr>
        <p:spPr>
          <a:xfrm>
            <a:off x="304800" y="990599"/>
            <a:ext cx="3124200" cy="5486401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/>
          <a:p>
            <a:pPr defTabSz="548640">
              <a:defRPr b="1" sz="2160">
                <a:solidFill>
                  <a:srgbClr val="FFFFFF"/>
                </a:solidFill>
              </a:defRPr>
            </a:pPr>
            <a:br/>
            <a:br/>
            <a:br/>
            <a:br/>
            <a:br/>
            <a:r>
              <a:t>After the date, we will write what’s called the </a:t>
            </a:r>
            <a:r>
              <a:rPr i="1"/>
              <a:t>salutation</a:t>
            </a:r>
            <a:r>
              <a:t>.</a:t>
            </a:r>
            <a:br/>
            <a:br/>
            <a:r>
              <a:rPr sz="2100"/>
              <a:t>That’s the </a:t>
            </a:r>
            <a:br>
              <a:rPr sz="2100"/>
            </a:br>
            <a:r>
              <a:rPr sz="2100"/>
              <a:t>“Dear So-and-So” part of the letter.</a:t>
            </a:r>
            <a:br>
              <a:rPr sz="1620"/>
            </a:br>
            <a:br>
              <a:rPr sz="1620"/>
            </a:br>
            <a:br>
              <a:rPr sz="1620"/>
            </a:br>
            <a:r>
              <a:t> </a:t>
            </a:r>
            <a:br/>
            <a:br/>
          </a:p>
        </p:txBody>
      </p:sp>
      <p:sp>
        <p:nvSpPr>
          <p:cNvPr id="171" name="Dear Officer Johnson,_________________…"/>
          <p:cNvSpPr txBox="1"/>
          <p:nvPr/>
        </p:nvSpPr>
        <p:spPr>
          <a:xfrm>
            <a:off x="3822700" y="1523187"/>
            <a:ext cx="4419600" cy="4507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u="sng">
                <a:latin typeface="Bradley Hand ITC"/>
                <a:ea typeface="Bradley Hand ITC"/>
                <a:cs typeface="Bradley Hand ITC"/>
                <a:sym typeface="Bradley Hand ITC"/>
              </a:defRPr>
            </a:pPr>
            <a:r>
              <a:t>Dear Officer Johnson,_________________</a:t>
            </a:r>
          </a:p>
          <a:p>
            <a:pPr>
              <a:defRPr u="sng">
                <a:latin typeface="Bradley Hand ITC"/>
                <a:ea typeface="Bradley Hand ITC"/>
                <a:cs typeface="Bradley Hand ITC"/>
                <a:sym typeface="Bradley Hand ITC"/>
              </a:defRPr>
            </a:pPr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Here’s How We Will Start!"/>
          <p:cNvSpPr txBox="1"/>
          <p:nvPr>
            <p:ph type="title"/>
          </p:nvPr>
        </p:nvSpPr>
        <p:spPr>
          <a:xfrm>
            <a:off x="1251530" y="228600"/>
            <a:ext cx="6248401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822959">
              <a:defRPr b="1" sz="3959">
                <a:solidFill>
                  <a:srgbClr val="FFFFFF"/>
                </a:solidFill>
              </a:defRPr>
            </a:lvl1pPr>
          </a:lstStyle>
          <a:p>
            <a:pPr/>
            <a:r>
              <a:t>Here’s How We Will Start!</a:t>
            </a:r>
          </a:p>
        </p:txBody>
      </p:sp>
      <p:sp>
        <p:nvSpPr>
          <p:cNvPr id="174" name="_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pPr/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175" name="Friday, November 13, 2017"/>
          <p:cNvSpPr txBox="1"/>
          <p:nvPr/>
        </p:nvSpPr>
        <p:spPr>
          <a:xfrm>
            <a:off x="533400" y="1889244"/>
            <a:ext cx="5791200" cy="83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Friday, November 13, 2017</a:t>
            </a:r>
          </a:p>
        </p:txBody>
      </p:sp>
      <p:sp>
        <p:nvSpPr>
          <p:cNvPr id="176" name="Skip one line between the date and the salutation."/>
          <p:cNvSpPr txBox="1"/>
          <p:nvPr/>
        </p:nvSpPr>
        <p:spPr>
          <a:xfrm>
            <a:off x="6400800" y="2438691"/>
            <a:ext cx="2400300" cy="29489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Skip one line between the date and the salutation.</a:t>
            </a:r>
          </a:p>
        </p:txBody>
      </p:sp>
      <p:sp>
        <p:nvSpPr>
          <p:cNvPr id="177" name="Arrow"/>
          <p:cNvSpPr/>
          <p:nvPr/>
        </p:nvSpPr>
        <p:spPr>
          <a:xfrm rot="12771495">
            <a:off x="5051235" y="3100870"/>
            <a:ext cx="1295401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5715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604A7B"/>
                </a:solidFill>
              </a:defRPr>
            </a:pPr>
          </a:p>
        </p:txBody>
      </p:sp>
      <p:sp>
        <p:nvSpPr>
          <p:cNvPr id="178" name="Dear Officer Johnson,"/>
          <p:cNvSpPr txBox="1"/>
          <p:nvPr/>
        </p:nvSpPr>
        <p:spPr>
          <a:xfrm>
            <a:off x="533400" y="2886084"/>
            <a:ext cx="5791200" cy="833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Dear Officer Johnson,</a:t>
            </a:r>
          </a:p>
        </p:txBody>
      </p:sp>
      <p:sp>
        <p:nvSpPr>
          <p:cNvPr id="179" name="The “Dear” part is…"/>
          <p:cNvSpPr txBox="1"/>
          <p:nvPr/>
        </p:nvSpPr>
        <p:spPr>
          <a:xfrm>
            <a:off x="1214284" y="4648200"/>
            <a:ext cx="4484652" cy="195834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3100">
                <a:solidFill>
                  <a:srgbClr val="FFFFFF"/>
                </a:solidFill>
              </a:defRPr>
            </a:pPr>
            <a:r>
              <a:t>The “Dear” part is </a:t>
            </a:r>
          </a:p>
          <a:p>
            <a:pPr>
              <a:defRPr b="1" sz="3100">
                <a:solidFill>
                  <a:srgbClr val="FFFFFF"/>
                </a:solidFill>
              </a:defRPr>
            </a:pPr>
            <a:r>
              <a:t>called the salutation. Don’t forget your comma after the name!</a:t>
            </a:r>
          </a:p>
        </p:txBody>
      </p:sp>
      <p:sp>
        <p:nvSpPr>
          <p:cNvPr id="180" name="Arrow"/>
          <p:cNvSpPr/>
          <p:nvPr/>
        </p:nvSpPr>
        <p:spPr>
          <a:xfrm rot="15321041">
            <a:off x="3866762" y="4594666"/>
            <a:ext cx="2234703" cy="267772"/>
          </a:xfrm>
          <a:prstGeom prst="rightArrow">
            <a:avLst>
              <a:gd name="adj1" fmla="val 30609"/>
              <a:gd name="adj2" fmla="val 50000"/>
            </a:avLst>
          </a:prstGeom>
          <a:solidFill>
            <a:schemeClr val="accent2"/>
          </a:solidFill>
          <a:ln w="3810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604A7B"/>
                </a:solidFill>
              </a:defRPr>
            </a:pPr>
          </a:p>
        </p:txBody>
      </p:sp>
      <p:sp>
        <p:nvSpPr>
          <p:cNvPr id="181" name="Arrow"/>
          <p:cNvSpPr/>
          <p:nvPr/>
        </p:nvSpPr>
        <p:spPr>
          <a:xfrm rot="13541207">
            <a:off x="1100657" y="3999231"/>
            <a:ext cx="1295401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5715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604A7B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iday, November 13, 2015"/>
          <p:cNvSpPr txBox="1"/>
          <p:nvPr/>
        </p:nvSpPr>
        <p:spPr>
          <a:xfrm>
            <a:off x="3937000" y="1313730"/>
            <a:ext cx="402942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i="1" u="sng"/>
            </a:lvl1pPr>
          </a:lstStyle>
          <a:p>
            <a:pPr/>
            <a:r>
              <a:t>Friday, November 13, 2015</a:t>
            </a:r>
          </a:p>
        </p:txBody>
      </p:sp>
      <p:sp>
        <p:nvSpPr>
          <p:cNvPr id="184" name="Now we will write the body of the letter.   We will have 3 paragraphs here."/>
          <p:cNvSpPr txBox="1"/>
          <p:nvPr>
            <p:ph type="title"/>
          </p:nvPr>
        </p:nvSpPr>
        <p:spPr>
          <a:xfrm>
            <a:off x="304800" y="419100"/>
            <a:ext cx="3124200" cy="5257800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/>
          <a:p>
            <a:pPr defTabSz="795527">
              <a:defRPr b="1" sz="3132">
                <a:solidFill>
                  <a:srgbClr val="FFFFFF"/>
                </a:solidFill>
              </a:defRPr>
            </a:pPr>
            <a:br/>
            <a:r>
              <a:t>Now we will write the body of the letter.</a:t>
            </a:r>
            <a:br/>
            <a:br/>
            <a:br/>
            <a:r>
              <a:t>We will have 3 paragraphs</a:t>
            </a:r>
            <a:br/>
            <a:r>
              <a:t>here. </a:t>
            </a:r>
            <a:br/>
            <a:br/>
          </a:p>
        </p:txBody>
      </p:sp>
      <p:sp>
        <p:nvSpPr>
          <p:cNvPr id="185" name="Dear Officer Johnson,_________________…"/>
          <p:cNvSpPr txBox="1"/>
          <p:nvPr/>
        </p:nvSpPr>
        <p:spPr>
          <a:xfrm>
            <a:off x="3907970" y="1980402"/>
            <a:ext cx="4550229" cy="35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i="1" u="sng"/>
            </a:pPr>
            <a:r>
              <a:t>Dear Officer Johnson</a:t>
            </a:r>
            <a:r>
              <a:rPr b="0" i="0"/>
              <a:t>,_________________</a:t>
            </a:r>
            <a:endParaRPr b="0" i="0"/>
          </a:p>
          <a:p>
            <a:pPr>
              <a:defRPr u="sng"/>
            </a:pPr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Here’s How We Will Start the First Body Paragraph"/>
          <p:cNvSpPr txBox="1"/>
          <p:nvPr>
            <p:ph type="title"/>
          </p:nvPr>
        </p:nvSpPr>
        <p:spPr>
          <a:xfrm>
            <a:off x="1148279" y="228600"/>
            <a:ext cx="6248401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859536">
              <a:defRPr b="1" sz="3666">
                <a:solidFill>
                  <a:srgbClr val="FFFFFF"/>
                </a:solidFill>
              </a:defRPr>
            </a:lvl1pPr>
          </a:lstStyle>
          <a:p>
            <a:pPr/>
            <a:r>
              <a:t>Here’s How We Will Start the First Body Paragraph</a:t>
            </a:r>
          </a:p>
        </p:txBody>
      </p:sp>
      <p:sp>
        <p:nvSpPr>
          <p:cNvPr id="188" name="_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pPr/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189" name="Friday, November 13, 2015"/>
          <p:cNvSpPr txBox="1"/>
          <p:nvPr/>
        </p:nvSpPr>
        <p:spPr>
          <a:xfrm>
            <a:off x="533400" y="1892613"/>
            <a:ext cx="5791200" cy="833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Friday, November 13, 2015</a:t>
            </a:r>
          </a:p>
        </p:txBody>
      </p:sp>
      <p:sp>
        <p:nvSpPr>
          <p:cNvPr id="190" name="Leave a blank line after the salutation."/>
          <p:cNvSpPr txBox="1"/>
          <p:nvPr/>
        </p:nvSpPr>
        <p:spPr>
          <a:xfrm>
            <a:off x="6629400" y="1671934"/>
            <a:ext cx="2400300" cy="20091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Leave a blank line after the salutation.</a:t>
            </a:r>
          </a:p>
        </p:txBody>
      </p:sp>
      <p:sp>
        <p:nvSpPr>
          <p:cNvPr id="191" name="Arrow"/>
          <p:cNvSpPr/>
          <p:nvPr/>
        </p:nvSpPr>
        <p:spPr>
          <a:xfrm rot="8799431">
            <a:off x="5437506" y="3251050"/>
            <a:ext cx="1295401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5715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2" name="Dear Officer Johnson,"/>
          <p:cNvSpPr txBox="1"/>
          <p:nvPr/>
        </p:nvSpPr>
        <p:spPr>
          <a:xfrm>
            <a:off x="533400" y="2835049"/>
            <a:ext cx="5791200" cy="833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Dear Officer Johnson,</a:t>
            </a:r>
          </a:p>
        </p:txBody>
      </p:sp>
      <p:sp>
        <p:nvSpPr>
          <p:cNvPr id="193" name="See how we indent the first body paragraph?"/>
          <p:cNvSpPr txBox="1"/>
          <p:nvPr/>
        </p:nvSpPr>
        <p:spPr>
          <a:xfrm>
            <a:off x="482600" y="5016494"/>
            <a:ext cx="4484652" cy="15392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See how we indent the first body paragraph?</a:t>
            </a:r>
          </a:p>
        </p:txBody>
      </p:sp>
      <p:sp>
        <p:nvSpPr>
          <p:cNvPr id="194" name="Line"/>
          <p:cNvSpPr/>
          <p:nvPr/>
        </p:nvSpPr>
        <p:spPr>
          <a:xfrm rot="5400000">
            <a:off x="13681" y="4171089"/>
            <a:ext cx="1801438" cy="1219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5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57150">
            <a:solidFill>
              <a:srgbClr val="262626"/>
            </a:solidFill>
            <a:headEnd type="triangle"/>
            <a:tailEnd type="triangle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95" name="I want to thank you for visiting us…"/>
          <p:cNvSpPr txBox="1"/>
          <p:nvPr/>
        </p:nvSpPr>
        <p:spPr>
          <a:xfrm>
            <a:off x="1563651" y="3777485"/>
            <a:ext cx="6642456" cy="83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I want to thank you for visiting us…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What should my first body paragraph be about? What do I say in it?"/>
          <p:cNvSpPr txBox="1"/>
          <p:nvPr>
            <p:ph type="title"/>
          </p:nvPr>
        </p:nvSpPr>
        <p:spPr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786384">
              <a:defRPr b="1" sz="3354">
                <a:solidFill>
                  <a:srgbClr val="FFFFFF"/>
                </a:solidFill>
              </a:defRPr>
            </a:lvl1pPr>
          </a:lstStyle>
          <a:p>
            <a:pPr/>
            <a:r>
              <a:t>What should my first body paragraph be about? What do I say in it?</a:t>
            </a:r>
          </a:p>
        </p:txBody>
      </p:sp>
      <p:sp>
        <p:nvSpPr>
          <p:cNvPr id="198" name="Thank the person for the help, advice, gift, etc.!…"/>
          <p:cNvSpPr txBox="1"/>
          <p:nvPr>
            <p:ph type="body" sz="half" idx="1"/>
          </p:nvPr>
        </p:nvSpPr>
        <p:spPr>
          <a:xfrm>
            <a:off x="457200" y="1600200"/>
            <a:ext cx="8229600" cy="1752601"/>
          </a:xfrm>
          <a:prstGeom prst="rect">
            <a:avLst/>
          </a:prstGeom>
        </p:spPr>
        <p:txBody>
          <a:bodyPr/>
          <a:lstStyle/>
          <a:p>
            <a:pPr marL="298322" indent="-298322" defTabSz="795527">
              <a:spcBef>
                <a:spcPts val="600"/>
              </a:spcBef>
              <a:defRPr sz="2784"/>
            </a:pPr>
            <a:r>
              <a:t>Thank the person for the help, advice, gift, etc.!</a:t>
            </a:r>
          </a:p>
          <a:p>
            <a:pPr marL="298322" indent="-298322" defTabSz="795527">
              <a:spcBef>
                <a:spcPts val="600"/>
              </a:spcBef>
              <a:defRPr sz="2784"/>
            </a:pPr>
            <a:r>
              <a:t>Acknowledge that the person is probably busy, but that he or she took the time to help you!</a:t>
            </a:r>
          </a:p>
        </p:txBody>
      </p:sp>
      <p:sp>
        <p:nvSpPr>
          <p:cNvPr id="199" name="appreciate"/>
          <p:cNvSpPr txBox="1"/>
          <p:nvPr/>
        </p:nvSpPr>
        <p:spPr>
          <a:xfrm>
            <a:off x="4327839" y="3026227"/>
            <a:ext cx="3606017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pc="50" sz="5400">
                <a:solidFill>
                  <a:schemeClr val="accent5">
                    <a:satOff val="-6843"/>
                    <a:lumOff val="-10705"/>
                  </a:schemeClr>
                </a:solidFill>
                <a:effectLst>
                  <a:outerShdw sx="100000" sy="100000" kx="0" ky="0" algn="b" rotWithShape="0" blurRad="76200" dist="50800" dir="5400000">
                    <a:srgbClr val="000000">
                      <a:alpha val="64999"/>
                    </a:srgbClr>
                  </a:outerShdw>
                </a:effectLst>
              </a:defRPr>
            </a:lvl1pPr>
          </a:lstStyle>
          <a:p>
            <a:pPr/>
            <a:r>
              <a:t>appreciate</a:t>
            </a:r>
          </a:p>
        </p:txBody>
      </p:sp>
      <p:sp>
        <p:nvSpPr>
          <p:cNvPr id="200" name="enjoy"/>
          <p:cNvSpPr txBox="1"/>
          <p:nvPr/>
        </p:nvSpPr>
        <p:spPr>
          <a:xfrm>
            <a:off x="468500" y="4690069"/>
            <a:ext cx="2220142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cap="all" sz="5400">
                <a:ln w="9000">
                  <a:solidFill>
                    <a:srgbClr val="5D447B"/>
                  </a:solidFill>
                </a:ln>
                <a:solidFill>
                  <a:srgbClr val="3B1A64"/>
                </a:solidFill>
              </a:defRPr>
            </a:lvl1pPr>
          </a:lstStyle>
          <a:p>
            <a:pPr/>
            <a:r>
              <a:t>enjoy</a:t>
            </a:r>
          </a:p>
        </p:txBody>
      </p:sp>
      <p:sp>
        <p:nvSpPr>
          <p:cNvPr id="201" name="appreciative"/>
          <p:cNvSpPr txBox="1"/>
          <p:nvPr/>
        </p:nvSpPr>
        <p:spPr>
          <a:xfrm>
            <a:off x="4686267" y="5497782"/>
            <a:ext cx="4108771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chemeClr val="accent3"/>
                </a:solidFill>
              </a:defRPr>
            </a:lvl1pPr>
          </a:lstStyle>
          <a:p>
            <a:pPr/>
            <a:r>
              <a:t>appreciative</a:t>
            </a:r>
          </a:p>
        </p:txBody>
      </p:sp>
      <p:sp>
        <p:nvSpPr>
          <p:cNvPr id="202" name="thankful"/>
          <p:cNvSpPr txBox="1"/>
          <p:nvPr/>
        </p:nvSpPr>
        <p:spPr>
          <a:xfrm>
            <a:off x="3099580" y="4690069"/>
            <a:ext cx="278941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31550">
                  <a:solidFill>
                    <a:schemeClr val="accent2"/>
                  </a:solidFill>
                </a:ln>
                <a:solidFill>
                  <a:schemeClr val="accent2"/>
                </a:solidFill>
                <a:effectLst>
                  <a:outerShdw sx="100000" sy="100000" kx="0" ky="0" algn="b" rotWithShape="0" blurRad="50800" dist="40000" dir="5400000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pPr/>
            <a:r>
              <a:t>thankful</a:t>
            </a:r>
          </a:p>
        </p:txBody>
      </p:sp>
      <p:sp>
        <p:nvSpPr>
          <p:cNvPr id="203" name="respect"/>
          <p:cNvSpPr txBox="1"/>
          <p:nvPr/>
        </p:nvSpPr>
        <p:spPr>
          <a:xfrm>
            <a:off x="517520" y="5651500"/>
            <a:ext cx="2503102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24500">
                  <a:solidFill>
                    <a:schemeClr val="accent5">
                      <a:satOff val="-6843"/>
                      <a:lumOff val="-10705"/>
                    </a:schemeClr>
                  </a:solidFill>
                </a:ln>
                <a:solidFill>
                  <a:schemeClr val="accent5">
                    <a:satOff val="-6843"/>
                    <a:lumOff val="-10705"/>
                  </a:schemeClr>
                </a:solidFill>
                <a:effectLst>
                  <a:outerShdw sx="100000" sy="100000" kx="0" ky="0" algn="b" rotWithShape="0" blurRad="38100" dist="38100" dir="702000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/>
            <a:r>
              <a:t>respect</a:t>
            </a:r>
          </a:p>
        </p:txBody>
      </p:sp>
      <p:sp>
        <p:nvSpPr>
          <p:cNvPr id="204" name="respectful"/>
          <p:cNvSpPr txBox="1"/>
          <p:nvPr/>
        </p:nvSpPr>
        <p:spPr>
          <a:xfrm>
            <a:off x="87053" y="3418113"/>
            <a:ext cx="3364035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19049">
                  <a:solidFill>
                    <a:srgbClr val="FEFEFE"/>
                  </a:solidFill>
                </a:ln>
                <a:solidFill>
                  <a:schemeClr val="accent3"/>
                </a:solidFill>
                <a:effectLst>
                  <a:outerShdw sx="100000" sy="100000" kx="0" ky="0" algn="b" rotWithShape="0" blurRad="50800" dist="50800" dir="750000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/>
            <a:r>
              <a:t>respectful</a:t>
            </a:r>
          </a:p>
        </p:txBody>
      </p:sp>
      <p:sp>
        <p:nvSpPr>
          <p:cNvPr id="205" name="welcome"/>
          <p:cNvSpPr txBox="1"/>
          <p:nvPr/>
        </p:nvSpPr>
        <p:spPr>
          <a:xfrm>
            <a:off x="5893528" y="3979521"/>
            <a:ext cx="3049425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pc="100" sz="5400">
                <a:ln w="18000">
                  <a:solidFill>
                    <a:schemeClr val="accent4">
                      <a:satOff val="-1335"/>
                      <a:lumOff val="-10274"/>
                    </a:schemeClr>
                  </a:solidFill>
                </a:ln>
                <a:solidFill>
                  <a:schemeClr val="accent4">
                    <a:satOff val="-1335"/>
                    <a:lumOff val="-10274"/>
                  </a:schemeClr>
                </a:solidFill>
                <a:effectLst>
                  <a:outerShdw sx="100000" sy="100000" kx="0" ky="0" algn="b" rotWithShape="0" blurRad="25400" dist="20000" dir="16020000">
                    <a:srgbClr val="030F1E">
                      <a:alpha val="60000"/>
                    </a:srgbClr>
                  </a:outerShdw>
                </a:effectLst>
              </a:defRPr>
            </a:lvl1pPr>
          </a:lstStyle>
          <a:p>
            <a:pPr/>
            <a:r>
              <a:t>welcome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Let’s write the second body paragraph."/>
          <p:cNvSpPr txBox="1"/>
          <p:nvPr>
            <p:ph type="title"/>
          </p:nvPr>
        </p:nvSpPr>
        <p:spPr>
          <a:xfrm>
            <a:off x="457200" y="274637"/>
            <a:ext cx="8229600" cy="6354764"/>
          </a:xfrm>
          <a:prstGeom prst="rect">
            <a:avLst/>
          </a:prstGeom>
          <a:solidFill>
            <a:srgbClr val="FFFFFF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>
              <a:defRPr sz="9600">
                <a:solidFill>
                  <a:schemeClr val="accent2"/>
                </a:solidFill>
                <a:latin typeface="Curlz MT"/>
                <a:ea typeface="Curlz MT"/>
                <a:cs typeface="Curlz MT"/>
                <a:sym typeface="Curlz MT"/>
              </a:defRPr>
            </a:pPr>
            <a:r>
              <a:t>Let’s write the second body paragraph.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scuss First:…"/>
          <p:cNvSpPr txBox="1"/>
          <p:nvPr>
            <p:ph type="subTitle" idx="1"/>
          </p:nvPr>
        </p:nvSpPr>
        <p:spPr>
          <a:xfrm>
            <a:off x="381000" y="152400"/>
            <a:ext cx="8458200" cy="6324600"/>
          </a:xfrm>
          <a:prstGeom prst="rect">
            <a:avLst/>
          </a:prstGeom>
          <a:solidFill>
            <a:schemeClr val="accent2"/>
          </a:solidFill>
        </p:spPr>
        <p:txBody>
          <a:bodyPr/>
          <a:lstStyle/>
          <a:p>
            <a:pPr>
              <a:spcBef>
                <a:spcPts val="2300"/>
              </a:spcBef>
              <a:defRPr sz="9600">
                <a:solidFill>
                  <a:srgbClr val="FFFFFF"/>
                </a:solidFill>
                <a:latin typeface="Jokerman"/>
                <a:ea typeface="Jokerman"/>
                <a:cs typeface="Jokerman"/>
                <a:sym typeface="Jokerman"/>
              </a:defRPr>
            </a:pPr>
            <a:r>
              <a:t>Discuss First: </a:t>
            </a:r>
          </a:p>
          <a:p>
            <a:pPr>
              <a:defRPr b="1" sz="4800">
                <a:solidFill>
                  <a:srgbClr val="604A7B"/>
                </a:solidFill>
              </a:defRPr>
            </a:pPr>
          </a:p>
          <a:p>
            <a:pPr>
              <a:spcBef>
                <a:spcPts val="1400"/>
              </a:spcBef>
              <a:def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Why is it a good idea to follow up with a thank you letter to someone?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Here’s How We Will Start the Second Body Paragraph"/>
          <p:cNvSpPr txBox="1"/>
          <p:nvPr>
            <p:ph type="title"/>
          </p:nvPr>
        </p:nvSpPr>
        <p:spPr>
          <a:xfrm>
            <a:off x="1251530" y="228600"/>
            <a:ext cx="6248401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859536">
              <a:defRPr b="1" sz="3666">
                <a:solidFill>
                  <a:srgbClr val="FFFFFF"/>
                </a:solidFill>
              </a:defRPr>
            </a:lvl1pPr>
          </a:lstStyle>
          <a:p>
            <a:pPr/>
            <a:r>
              <a:t>Here’s How We Will Start the Second Body Paragraph</a:t>
            </a:r>
          </a:p>
        </p:txBody>
      </p:sp>
      <p:sp>
        <p:nvSpPr>
          <p:cNvPr id="210" name="_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pPr/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211" name="Do not skip a line between paragraphs."/>
          <p:cNvSpPr txBox="1"/>
          <p:nvPr/>
        </p:nvSpPr>
        <p:spPr>
          <a:xfrm>
            <a:off x="6276357" y="4690336"/>
            <a:ext cx="2400301" cy="20091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Do not skip a line between paragraphs.</a:t>
            </a:r>
          </a:p>
        </p:txBody>
      </p:sp>
      <p:sp>
        <p:nvSpPr>
          <p:cNvPr id="212" name="See how we indent the second body paragraph?"/>
          <p:cNvSpPr txBox="1"/>
          <p:nvPr/>
        </p:nvSpPr>
        <p:spPr>
          <a:xfrm>
            <a:off x="508000" y="5186107"/>
            <a:ext cx="4484652" cy="15392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See how we indent the second body paragraph?</a:t>
            </a:r>
          </a:p>
        </p:txBody>
      </p:sp>
      <p:sp>
        <p:nvSpPr>
          <p:cNvPr id="213" name="Line"/>
          <p:cNvSpPr/>
          <p:nvPr/>
        </p:nvSpPr>
        <p:spPr>
          <a:xfrm rot="5400000">
            <a:off x="54896" y="4136104"/>
            <a:ext cx="1795209" cy="1295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57150">
            <a:solidFill>
              <a:srgbClr val="262626"/>
            </a:solidFill>
            <a:headEnd type="triangle"/>
            <a:tailEnd type="triangle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14" name="I want to thank you for coming"/>
          <p:cNvSpPr txBox="1"/>
          <p:nvPr/>
        </p:nvSpPr>
        <p:spPr>
          <a:xfrm>
            <a:off x="1160059" y="1875488"/>
            <a:ext cx="7611282" cy="83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	I want to thank you for coming</a:t>
            </a:r>
          </a:p>
        </p:txBody>
      </p:sp>
      <p:sp>
        <p:nvSpPr>
          <p:cNvPr id="215" name="to visit us…"/>
          <p:cNvSpPr txBox="1"/>
          <p:nvPr/>
        </p:nvSpPr>
        <p:spPr>
          <a:xfrm>
            <a:off x="461364" y="2393727"/>
            <a:ext cx="7828734" cy="83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to visit us…</a:t>
            </a:r>
          </a:p>
        </p:txBody>
      </p:sp>
      <p:sp>
        <p:nvSpPr>
          <p:cNvPr id="216" name="One of the most interesting things you said was about how you got your"/>
          <p:cNvSpPr txBox="1"/>
          <p:nvPr/>
        </p:nvSpPr>
        <p:spPr>
          <a:xfrm>
            <a:off x="581383" y="2907156"/>
            <a:ext cx="8374884" cy="1304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0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	   One of the most interesting things you said was about how you got your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What should my second body paragraph be about? What do I say in it?"/>
          <p:cNvSpPr txBox="1"/>
          <p:nvPr>
            <p:ph type="title"/>
          </p:nvPr>
        </p:nvSpPr>
        <p:spPr>
          <a:xfrm>
            <a:off x="150083" y="228600"/>
            <a:ext cx="8839201" cy="1143000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786384">
              <a:defRPr b="1" sz="3354">
                <a:solidFill>
                  <a:srgbClr val="FFFFFF"/>
                </a:solidFill>
              </a:defRPr>
            </a:lvl1pPr>
          </a:lstStyle>
          <a:p>
            <a:pPr/>
            <a:r>
              <a:t>What should my second body paragraph be about? What do I say in it?</a:t>
            </a:r>
          </a:p>
        </p:txBody>
      </p:sp>
      <p:sp>
        <p:nvSpPr>
          <p:cNvPr id="219" name="Summarize what the person did.…"/>
          <p:cNvSpPr txBox="1"/>
          <p:nvPr>
            <p:ph type="body" sz="half" idx="1"/>
          </p:nvPr>
        </p:nvSpPr>
        <p:spPr>
          <a:xfrm>
            <a:off x="457200" y="1600200"/>
            <a:ext cx="8229600" cy="1828801"/>
          </a:xfrm>
          <a:prstGeom prst="rect">
            <a:avLst/>
          </a:prstGeom>
        </p:spPr>
        <p:txBody>
          <a:bodyPr/>
          <a:lstStyle/>
          <a:p>
            <a:pPr/>
            <a:r>
              <a:t>Summarize what the person did.</a:t>
            </a:r>
          </a:p>
          <a:p>
            <a:pPr/>
            <a:r>
              <a:t>Explain what you liked about it.</a:t>
            </a:r>
          </a:p>
          <a:p>
            <a:pPr/>
            <a:r>
              <a:t>Tell how it made you feel!</a:t>
            </a:r>
          </a:p>
        </p:txBody>
      </p:sp>
      <p:sp>
        <p:nvSpPr>
          <p:cNvPr id="220" name="cool"/>
          <p:cNvSpPr txBox="1"/>
          <p:nvPr/>
        </p:nvSpPr>
        <p:spPr>
          <a:xfrm>
            <a:off x="3997225" y="3633318"/>
            <a:ext cx="1433548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rgbClr val="AF97D2"/>
                </a:solidFill>
                <a:effectLst>
                  <a:outerShdw sx="100000" sy="100000" kx="0" ky="0" algn="b" rotWithShape="0" blurRad="88900" dist="50800" dir="5040000">
                    <a:srgbClr val="9F78D5">
                      <a:alpha val="45000"/>
                    </a:srgbClr>
                  </a:outerShdw>
                </a:effectLst>
              </a:defRPr>
            </a:lvl1pPr>
          </a:lstStyle>
          <a:p>
            <a:pPr/>
            <a:r>
              <a:t>cool</a:t>
            </a:r>
          </a:p>
        </p:txBody>
      </p:sp>
      <p:sp>
        <p:nvSpPr>
          <p:cNvPr id="221" name="interesting"/>
          <p:cNvSpPr txBox="1"/>
          <p:nvPr/>
        </p:nvSpPr>
        <p:spPr>
          <a:xfrm>
            <a:off x="601330" y="4114800"/>
            <a:ext cx="3657574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pc="50" sz="5400">
                <a:solidFill>
                  <a:srgbClr val="C02924"/>
                </a:solidFill>
                <a:effectLst>
                  <a:outerShdw sx="100000" sy="100000" kx="0" ky="0" algn="b" rotWithShape="0" blurRad="76200" dist="50800" dir="5400000">
                    <a:srgbClr val="000000">
                      <a:alpha val="64999"/>
                    </a:srgbClr>
                  </a:outerShdw>
                </a:effectLst>
              </a:defRPr>
            </a:lvl1pPr>
          </a:lstStyle>
          <a:p>
            <a:pPr/>
            <a:r>
              <a:t>interesting</a:t>
            </a:r>
          </a:p>
        </p:txBody>
      </p:sp>
      <p:sp>
        <p:nvSpPr>
          <p:cNvPr id="222" name="realized"/>
          <p:cNvSpPr txBox="1"/>
          <p:nvPr/>
        </p:nvSpPr>
        <p:spPr>
          <a:xfrm>
            <a:off x="239278" y="3263205"/>
            <a:ext cx="2718083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chemeClr val="accent3"/>
                </a:solidFill>
              </a:defRPr>
            </a:lvl1pPr>
          </a:lstStyle>
          <a:p>
            <a:pPr/>
            <a:r>
              <a:t>realized</a:t>
            </a:r>
          </a:p>
        </p:txBody>
      </p:sp>
      <p:sp>
        <p:nvSpPr>
          <p:cNvPr id="223" name="delightful"/>
          <p:cNvSpPr txBox="1"/>
          <p:nvPr/>
        </p:nvSpPr>
        <p:spPr>
          <a:xfrm>
            <a:off x="5091729" y="4153877"/>
            <a:ext cx="3186893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rgbClr val="CC9D78"/>
                </a:solidFill>
              </a:defRPr>
            </a:lvl1pPr>
          </a:lstStyle>
          <a:p>
            <a:pPr/>
            <a:r>
              <a:t>delightful</a:t>
            </a:r>
          </a:p>
        </p:txBody>
      </p:sp>
      <p:sp>
        <p:nvSpPr>
          <p:cNvPr id="224" name="refreshing"/>
          <p:cNvSpPr txBox="1"/>
          <p:nvPr/>
        </p:nvSpPr>
        <p:spPr>
          <a:xfrm>
            <a:off x="2303454" y="5934669"/>
            <a:ext cx="405084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cap="all" sz="5400">
                <a:solidFill>
                  <a:srgbClr val="5177AC"/>
                </a:solidFill>
              </a:defRPr>
            </a:lvl1pPr>
          </a:lstStyle>
          <a:p>
            <a:pPr/>
            <a:r>
              <a:t>refreshing</a:t>
            </a:r>
          </a:p>
        </p:txBody>
      </p:sp>
      <p:sp>
        <p:nvSpPr>
          <p:cNvPr id="225" name="engaging"/>
          <p:cNvSpPr txBox="1"/>
          <p:nvPr/>
        </p:nvSpPr>
        <p:spPr>
          <a:xfrm>
            <a:off x="6153142" y="3187005"/>
            <a:ext cx="291063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24500">
                  <a:solidFill>
                    <a:srgbClr val="D02E2A"/>
                  </a:solidFill>
                </a:ln>
                <a:solidFill>
                  <a:srgbClr val="EFBEBD"/>
                </a:solidFill>
                <a:effectLst>
                  <a:outerShdw sx="100000" sy="100000" kx="0" ky="0" algn="b" rotWithShape="0" blurRad="38100" dist="38100" dir="702000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/>
            <a:r>
              <a:t>engaging</a:t>
            </a:r>
          </a:p>
        </p:txBody>
      </p:sp>
      <p:sp>
        <p:nvSpPr>
          <p:cNvPr id="226" name="intriguing"/>
          <p:cNvSpPr txBox="1"/>
          <p:nvPr/>
        </p:nvSpPr>
        <p:spPr>
          <a:xfrm>
            <a:off x="331174" y="5257800"/>
            <a:ext cx="3816436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cap="all" sz="5400">
                <a:ln w="9000">
                  <a:solidFill>
                    <a:srgbClr val="5D447B"/>
                  </a:solidFill>
                </a:ln>
                <a:solidFill>
                  <a:srgbClr val="3B1A64"/>
                </a:solidFill>
              </a:defRPr>
            </a:lvl1pPr>
          </a:lstStyle>
          <a:p>
            <a:pPr/>
            <a:r>
              <a:t>intriguing</a:t>
            </a:r>
          </a:p>
        </p:txBody>
      </p:sp>
      <p:sp>
        <p:nvSpPr>
          <p:cNvPr id="227" name="impressive"/>
          <p:cNvSpPr txBox="1"/>
          <p:nvPr/>
        </p:nvSpPr>
        <p:spPr>
          <a:xfrm>
            <a:off x="5275237" y="5257800"/>
            <a:ext cx="3535820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19049">
                  <a:solidFill>
                    <a:srgbClr val="FEFEFE"/>
                  </a:solidFill>
                </a:ln>
                <a:solidFill>
                  <a:schemeClr val="accent3"/>
                </a:solidFill>
                <a:effectLst>
                  <a:outerShdw sx="100000" sy="100000" kx="0" ky="0" algn="b" rotWithShape="0" blurRad="50800" dist="50800" dir="750000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/>
            <a:r>
              <a:t>impressive</a:t>
            </a:r>
          </a:p>
        </p:txBody>
      </p:sp>
      <p:sp>
        <p:nvSpPr>
          <p:cNvPr id="228" name="surprising"/>
          <p:cNvSpPr txBox="1"/>
          <p:nvPr/>
        </p:nvSpPr>
        <p:spPr>
          <a:xfrm>
            <a:off x="4208127" y="4724884"/>
            <a:ext cx="3810408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cap="all" sz="5400">
                <a:solidFill>
                  <a:schemeClr val="accent1"/>
                </a:solidFill>
                <a:effectLst>
                  <a:outerShdw sx="100000" sy="100000" kx="0" ky="0" algn="b" rotWithShape="0" blurRad="25400" dist="12700" dir="5400000">
                    <a:srgbClr val="3F80CE">
                      <a:alpha val="60000"/>
                    </a:srgbClr>
                  </a:outerShdw>
                </a:effectLst>
              </a:defRPr>
            </a:lvl1pPr>
          </a:lstStyle>
          <a:p>
            <a:pPr/>
            <a:r>
              <a:t>surprising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Let’s write the third body paragraph."/>
          <p:cNvSpPr txBox="1"/>
          <p:nvPr>
            <p:ph type="title"/>
          </p:nvPr>
        </p:nvSpPr>
        <p:spPr>
          <a:xfrm>
            <a:off x="457200" y="274637"/>
            <a:ext cx="8229600" cy="6354764"/>
          </a:xfrm>
          <a:prstGeom prst="rect">
            <a:avLst/>
          </a:prstGeom>
          <a:solidFill>
            <a:srgbClr val="FFFFFF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>
              <a:defRPr sz="9600">
                <a:solidFill>
                  <a:schemeClr val="accent2"/>
                </a:solidFill>
                <a:latin typeface="Curlz MT"/>
                <a:ea typeface="Curlz MT"/>
                <a:cs typeface="Curlz MT"/>
                <a:sym typeface="Curlz MT"/>
              </a:defRPr>
            </a:pPr>
            <a:r>
              <a:t>Let’s write the third body paragraph.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Here’s How We Will Start the Third Body Paragraph"/>
          <p:cNvSpPr txBox="1"/>
          <p:nvPr>
            <p:ph type="title"/>
          </p:nvPr>
        </p:nvSpPr>
        <p:spPr>
          <a:xfrm>
            <a:off x="1345339" y="304800"/>
            <a:ext cx="6248401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859536">
              <a:defRPr b="1" sz="3666">
                <a:solidFill>
                  <a:srgbClr val="FFFFFF"/>
                </a:solidFill>
              </a:defRPr>
            </a:lvl1pPr>
          </a:lstStyle>
          <a:p>
            <a:pPr/>
            <a:r>
              <a:t>Here’s How We Will Start the Third Body Paragraph</a:t>
            </a:r>
          </a:p>
        </p:txBody>
      </p:sp>
      <p:sp>
        <p:nvSpPr>
          <p:cNvPr id="233" name="_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pPr/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234" name="Do not skip a line between paragraphs."/>
          <p:cNvSpPr txBox="1"/>
          <p:nvPr/>
        </p:nvSpPr>
        <p:spPr>
          <a:xfrm>
            <a:off x="5497734" y="4222406"/>
            <a:ext cx="2400301" cy="20091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Do not skip a line between paragraphs.</a:t>
            </a:r>
          </a:p>
        </p:txBody>
      </p:sp>
      <p:sp>
        <p:nvSpPr>
          <p:cNvPr id="235" name="Remember to indent again."/>
          <p:cNvSpPr txBox="1"/>
          <p:nvPr/>
        </p:nvSpPr>
        <p:spPr>
          <a:xfrm>
            <a:off x="1496099" y="5164118"/>
            <a:ext cx="3505201" cy="10693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Remember to indent again.</a:t>
            </a:r>
          </a:p>
        </p:txBody>
      </p:sp>
      <p:sp>
        <p:nvSpPr>
          <p:cNvPr id="236" name="What I learned from this … What you showed me is that…"/>
          <p:cNvSpPr txBox="1"/>
          <p:nvPr/>
        </p:nvSpPr>
        <p:spPr>
          <a:xfrm>
            <a:off x="657633" y="1945510"/>
            <a:ext cx="7828734" cy="1592708"/>
          </a:xfrm>
          <a:prstGeom prst="rect">
            <a:avLst/>
          </a:prstGeom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	What I learned from this … What you showed me is that…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What should my third body paragraph be about? What do I say in it?"/>
          <p:cNvSpPr txBox="1"/>
          <p:nvPr>
            <p:ph type="title"/>
          </p:nvPr>
        </p:nvSpPr>
        <p:spPr>
          <a:xfrm>
            <a:off x="76200" y="274638"/>
            <a:ext cx="8839200" cy="1143001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786384">
              <a:defRPr b="1" sz="3354">
                <a:solidFill>
                  <a:srgbClr val="FFFFFF"/>
                </a:solidFill>
              </a:defRPr>
            </a:lvl1pPr>
          </a:lstStyle>
          <a:p>
            <a:pPr/>
            <a:r>
              <a:t>What should my third body paragraph be about? What do I say in it?</a:t>
            </a:r>
          </a:p>
        </p:txBody>
      </p:sp>
      <p:sp>
        <p:nvSpPr>
          <p:cNvPr id="239" name="Explain something you learned or realized  that you didn’t know before.…"/>
          <p:cNvSpPr txBox="1"/>
          <p:nvPr>
            <p:ph type="body" sz="half" idx="1"/>
          </p:nvPr>
        </p:nvSpPr>
        <p:spPr>
          <a:xfrm>
            <a:off x="457200" y="1600200"/>
            <a:ext cx="8229600" cy="182880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defRPr sz="2900"/>
            </a:pPr>
            <a:r>
              <a:t>Explain something you learned or realized  that you didn’t know before. 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2900"/>
            </a:pPr>
            <a:r>
              <a:t>It could also be something you never thought about before.  </a:t>
            </a:r>
          </a:p>
        </p:txBody>
      </p:sp>
      <p:sp>
        <p:nvSpPr>
          <p:cNvPr id="240" name="cool"/>
          <p:cNvSpPr txBox="1"/>
          <p:nvPr/>
        </p:nvSpPr>
        <p:spPr>
          <a:xfrm>
            <a:off x="4011750" y="3692213"/>
            <a:ext cx="1433549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rgbClr val="AF97D2"/>
                </a:solidFill>
                <a:effectLst>
                  <a:outerShdw sx="100000" sy="100000" kx="0" ky="0" algn="b" rotWithShape="0" blurRad="88900" dist="50800" dir="5040000">
                    <a:srgbClr val="9F78D5">
                      <a:alpha val="45000"/>
                    </a:srgbClr>
                  </a:outerShdw>
                </a:effectLst>
              </a:defRPr>
            </a:lvl1pPr>
          </a:lstStyle>
          <a:p>
            <a:pPr/>
            <a:r>
              <a:t>cool</a:t>
            </a:r>
          </a:p>
        </p:txBody>
      </p:sp>
      <p:sp>
        <p:nvSpPr>
          <p:cNvPr id="241" name="interesting"/>
          <p:cNvSpPr txBox="1"/>
          <p:nvPr/>
        </p:nvSpPr>
        <p:spPr>
          <a:xfrm>
            <a:off x="601330" y="4114800"/>
            <a:ext cx="3657574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pc="50" sz="5400">
                <a:solidFill>
                  <a:srgbClr val="C02924"/>
                </a:solidFill>
                <a:effectLst>
                  <a:outerShdw sx="100000" sy="100000" kx="0" ky="0" algn="b" rotWithShape="0" blurRad="76200" dist="50800" dir="5400000">
                    <a:srgbClr val="000000">
                      <a:alpha val="64999"/>
                    </a:srgbClr>
                  </a:outerShdw>
                </a:effectLst>
              </a:defRPr>
            </a:lvl1pPr>
          </a:lstStyle>
          <a:p>
            <a:pPr/>
            <a:r>
              <a:t>interesting</a:t>
            </a:r>
          </a:p>
        </p:txBody>
      </p:sp>
      <p:sp>
        <p:nvSpPr>
          <p:cNvPr id="242" name="realized"/>
          <p:cNvSpPr txBox="1"/>
          <p:nvPr/>
        </p:nvSpPr>
        <p:spPr>
          <a:xfrm>
            <a:off x="239278" y="3263205"/>
            <a:ext cx="2718083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chemeClr val="accent3"/>
                </a:solidFill>
              </a:defRPr>
            </a:lvl1pPr>
          </a:lstStyle>
          <a:p>
            <a:pPr/>
            <a:r>
              <a:t>realized</a:t>
            </a:r>
          </a:p>
        </p:txBody>
      </p:sp>
      <p:sp>
        <p:nvSpPr>
          <p:cNvPr id="243" name="delightful"/>
          <p:cNvSpPr txBox="1"/>
          <p:nvPr/>
        </p:nvSpPr>
        <p:spPr>
          <a:xfrm>
            <a:off x="5091729" y="4153877"/>
            <a:ext cx="3186893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rgbClr val="CC9D78"/>
                </a:solidFill>
              </a:defRPr>
            </a:lvl1pPr>
          </a:lstStyle>
          <a:p>
            <a:pPr/>
            <a:r>
              <a:t>delightful</a:t>
            </a:r>
          </a:p>
        </p:txBody>
      </p:sp>
      <p:sp>
        <p:nvSpPr>
          <p:cNvPr id="244" name="refreshing"/>
          <p:cNvSpPr txBox="1"/>
          <p:nvPr/>
        </p:nvSpPr>
        <p:spPr>
          <a:xfrm>
            <a:off x="2303454" y="5934669"/>
            <a:ext cx="405084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cap="all" sz="5400">
                <a:solidFill>
                  <a:srgbClr val="5177AC"/>
                </a:solidFill>
              </a:defRPr>
            </a:lvl1pPr>
          </a:lstStyle>
          <a:p>
            <a:pPr/>
            <a:r>
              <a:t>refreshing</a:t>
            </a:r>
          </a:p>
        </p:txBody>
      </p:sp>
      <p:sp>
        <p:nvSpPr>
          <p:cNvPr id="245" name="engaging"/>
          <p:cNvSpPr txBox="1"/>
          <p:nvPr/>
        </p:nvSpPr>
        <p:spPr>
          <a:xfrm>
            <a:off x="6153142" y="3187005"/>
            <a:ext cx="291063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24500">
                  <a:solidFill>
                    <a:srgbClr val="D02E2A"/>
                  </a:solidFill>
                </a:ln>
                <a:solidFill>
                  <a:srgbClr val="EFBEBD"/>
                </a:solidFill>
                <a:effectLst>
                  <a:outerShdw sx="100000" sy="100000" kx="0" ky="0" algn="b" rotWithShape="0" blurRad="38100" dist="38100" dir="702000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/>
            <a:r>
              <a:t>engaging</a:t>
            </a:r>
          </a:p>
        </p:txBody>
      </p:sp>
      <p:sp>
        <p:nvSpPr>
          <p:cNvPr id="246" name="intriguing"/>
          <p:cNvSpPr txBox="1"/>
          <p:nvPr/>
        </p:nvSpPr>
        <p:spPr>
          <a:xfrm>
            <a:off x="331174" y="5257800"/>
            <a:ext cx="3816436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cap="all" sz="5400">
                <a:ln w="9000">
                  <a:solidFill>
                    <a:srgbClr val="5D447B"/>
                  </a:solidFill>
                </a:ln>
                <a:solidFill>
                  <a:srgbClr val="3B1A64"/>
                </a:solidFill>
              </a:defRPr>
            </a:lvl1pPr>
          </a:lstStyle>
          <a:p>
            <a:pPr/>
            <a:r>
              <a:t>intriguing</a:t>
            </a:r>
          </a:p>
        </p:txBody>
      </p:sp>
      <p:sp>
        <p:nvSpPr>
          <p:cNvPr id="247" name="impressive"/>
          <p:cNvSpPr txBox="1"/>
          <p:nvPr/>
        </p:nvSpPr>
        <p:spPr>
          <a:xfrm>
            <a:off x="5275237" y="5257800"/>
            <a:ext cx="3535820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19049">
                  <a:solidFill>
                    <a:srgbClr val="FEFEFE"/>
                  </a:solidFill>
                </a:ln>
                <a:solidFill>
                  <a:schemeClr val="accent3"/>
                </a:solidFill>
                <a:effectLst>
                  <a:outerShdw sx="100000" sy="100000" kx="0" ky="0" algn="b" rotWithShape="0" blurRad="50800" dist="50800" dir="750000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/>
            <a:r>
              <a:t>impressive</a:t>
            </a:r>
          </a:p>
        </p:txBody>
      </p:sp>
      <p:sp>
        <p:nvSpPr>
          <p:cNvPr id="248" name="surprising"/>
          <p:cNvSpPr txBox="1"/>
          <p:nvPr/>
        </p:nvSpPr>
        <p:spPr>
          <a:xfrm>
            <a:off x="4322427" y="4615543"/>
            <a:ext cx="3810408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cap="all" sz="5400">
                <a:solidFill>
                  <a:schemeClr val="accent1"/>
                </a:solidFill>
                <a:effectLst>
                  <a:outerShdw sx="100000" sy="100000" kx="0" ky="0" algn="b" rotWithShape="0" blurRad="25400" dist="12700" dir="5400000">
                    <a:srgbClr val="3F80CE">
                      <a:alpha val="60000"/>
                    </a:srgbClr>
                  </a:outerShdw>
                </a:effectLst>
              </a:defRPr>
            </a:lvl1pPr>
          </a:lstStyle>
          <a:p>
            <a:pPr/>
            <a:r>
              <a:t>surprising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Let’s end our thank you letter."/>
          <p:cNvSpPr txBox="1"/>
          <p:nvPr>
            <p:ph type="title"/>
          </p:nvPr>
        </p:nvSpPr>
        <p:spPr>
          <a:xfrm>
            <a:off x="457200" y="274637"/>
            <a:ext cx="8229600" cy="6354764"/>
          </a:xfrm>
          <a:prstGeom prst="rect">
            <a:avLst/>
          </a:prstGeom>
          <a:solidFill>
            <a:srgbClr val="FFFFFF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>
              <a:defRPr sz="9600">
                <a:solidFill>
                  <a:schemeClr val="accent2"/>
                </a:solidFill>
                <a:latin typeface="Curlz MT"/>
                <a:ea typeface="Curlz MT"/>
                <a:cs typeface="Curlz MT"/>
                <a:sym typeface="Curlz MT"/>
              </a:defRPr>
            </a:pPr>
            <a:r>
              <a:t>Let’s end our thank you letter.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Here’s How We Will End!"/>
          <p:cNvSpPr txBox="1"/>
          <p:nvPr>
            <p:ph type="title"/>
          </p:nvPr>
        </p:nvSpPr>
        <p:spPr>
          <a:xfrm>
            <a:off x="1584483" y="228600"/>
            <a:ext cx="6248401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859536">
              <a:defRPr b="1" sz="4136">
                <a:solidFill>
                  <a:srgbClr val="FFFFFF"/>
                </a:solidFill>
              </a:defRPr>
            </a:lvl1pPr>
          </a:lstStyle>
          <a:p>
            <a:pPr/>
            <a:r>
              <a:t>Here’s How We Will End!</a:t>
            </a:r>
          </a:p>
        </p:txBody>
      </p:sp>
      <p:sp>
        <p:nvSpPr>
          <p:cNvPr id="253" name="________________________________________________________________________________________________________________________________________________________________________________________________________________________________________________________________________________"/>
          <p:cNvSpPr txBox="1"/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pPr/>
            <a: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254" name="I’m glad I know all these cool things about police officers!"/>
          <p:cNvSpPr txBox="1"/>
          <p:nvPr/>
        </p:nvSpPr>
        <p:spPr>
          <a:xfrm>
            <a:off x="436648" y="1876929"/>
            <a:ext cx="7696201" cy="1583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I’m glad I know all these cool things about police officers!</a:t>
            </a:r>
          </a:p>
        </p:txBody>
      </p:sp>
      <p:sp>
        <p:nvSpPr>
          <p:cNvPr id="255" name="Pretend this is the last sentence of your last paragraph."/>
          <p:cNvSpPr txBox="1"/>
          <p:nvPr/>
        </p:nvSpPr>
        <p:spPr>
          <a:xfrm>
            <a:off x="6636674" y="2770005"/>
            <a:ext cx="2400301" cy="2180591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800">
                <a:solidFill>
                  <a:srgbClr val="FFFFFF"/>
                </a:solidFill>
              </a:defRPr>
            </a:lvl1pPr>
          </a:lstStyle>
          <a:p>
            <a:pPr/>
            <a:r>
              <a:t>Pretend this is the last sentence of your last paragraph.</a:t>
            </a:r>
          </a:p>
        </p:txBody>
      </p:sp>
      <p:sp>
        <p:nvSpPr>
          <p:cNvPr id="256" name="Arrow"/>
          <p:cNvSpPr/>
          <p:nvPr/>
        </p:nvSpPr>
        <p:spPr>
          <a:xfrm rot="11049494">
            <a:off x="4719847" y="2880460"/>
            <a:ext cx="2012689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2540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77933C"/>
                </a:solidFill>
              </a:defRPr>
            </a:pPr>
          </a:p>
        </p:txBody>
      </p:sp>
      <p:sp>
        <p:nvSpPr>
          <p:cNvPr id="257" name="Skip a few lines here"/>
          <p:cNvSpPr txBox="1"/>
          <p:nvPr/>
        </p:nvSpPr>
        <p:spPr>
          <a:xfrm>
            <a:off x="5534707" y="5292486"/>
            <a:ext cx="2779232" cy="10693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</a:defRPr>
            </a:lvl1pPr>
          </a:lstStyle>
          <a:p>
            <a:pPr/>
            <a:r>
              <a:t>Skip a few lines here</a:t>
            </a:r>
          </a:p>
        </p:txBody>
      </p:sp>
      <p:sp>
        <p:nvSpPr>
          <p:cNvPr id="258" name="Arrow"/>
          <p:cNvSpPr/>
          <p:nvPr/>
        </p:nvSpPr>
        <p:spPr>
          <a:xfrm rot="13085519">
            <a:off x="3345793" y="4036462"/>
            <a:ext cx="2234703" cy="267772"/>
          </a:xfrm>
          <a:prstGeom prst="rightArrow">
            <a:avLst>
              <a:gd name="adj1" fmla="val 30609"/>
              <a:gd name="adj2" fmla="val 50000"/>
            </a:avLst>
          </a:prstGeom>
          <a:solidFill>
            <a:schemeClr val="accent2"/>
          </a:solidFill>
          <a:ln w="2540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77933C"/>
                </a:solidFill>
              </a:defRPr>
            </a:pPr>
          </a:p>
        </p:txBody>
      </p:sp>
      <p:sp>
        <p:nvSpPr>
          <p:cNvPr id="259" name="Write your closing with a comma."/>
          <p:cNvSpPr txBox="1"/>
          <p:nvPr/>
        </p:nvSpPr>
        <p:spPr>
          <a:xfrm>
            <a:off x="170798" y="5758189"/>
            <a:ext cx="5181601" cy="942341"/>
          </a:xfrm>
          <a:prstGeom prst="rect">
            <a:avLst/>
          </a:prstGeom>
          <a:solidFill>
            <a:schemeClr val="accent2"/>
          </a:solidFill>
          <a:ln w="381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800">
                <a:solidFill>
                  <a:srgbClr val="FFFFFF"/>
                </a:solidFill>
              </a:defRPr>
            </a:lvl1pPr>
          </a:lstStyle>
          <a:p>
            <a:pPr/>
            <a:r>
              <a:t>Write your closing with a comma.</a:t>
            </a:r>
          </a:p>
        </p:txBody>
      </p:sp>
      <p:sp>
        <p:nvSpPr>
          <p:cNvPr id="260" name="Sincerely,"/>
          <p:cNvSpPr txBox="1"/>
          <p:nvPr/>
        </p:nvSpPr>
        <p:spPr>
          <a:xfrm>
            <a:off x="500742" y="3646323"/>
            <a:ext cx="3962401" cy="83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Sincerely, </a:t>
            </a:r>
          </a:p>
        </p:txBody>
      </p:sp>
      <p:sp>
        <p:nvSpPr>
          <p:cNvPr id="261" name="Darnell Jones"/>
          <p:cNvSpPr txBox="1"/>
          <p:nvPr/>
        </p:nvSpPr>
        <p:spPr>
          <a:xfrm>
            <a:off x="533400" y="4666417"/>
            <a:ext cx="3200400" cy="733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latin typeface="Bradley Hand ITC"/>
                <a:ea typeface="Bradley Hand ITC"/>
                <a:cs typeface="Bradley Hand ITC"/>
                <a:sym typeface="Bradley Hand ITC"/>
              </a:defRPr>
            </a:lvl1pPr>
          </a:lstStyle>
          <a:p>
            <a:pPr/>
            <a:r>
              <a:t>Darnell Jones</a:t>
            </a:r>
          </a:p>
        </p:txBody>
      </p:sp>
      <p:sp>
        <p:nvSpPr>
          <p:cNvPr id="262" name="Arrow"/>
          <p:cNvSpPr/>
          <p:nvPr/>
        </p:nvSpPr>
        <p:spPr>
          <a:xfrm rot="12419425">
            <a:off x="2903459" y="5057692"/>
            <a:ext cx="2494892" cy="267772"/>
          </a:xfrm>
          <a:prstGeom prst="rightArrow">
            <a:avLst>
              <a:gd name="adj1" fmla="val 30609"/>
              <a:gd name="adj2" fmla="val 50000"/>
            </a:avLst>
          </a:prstGeom>
          <a:solidFill>
            <a:schemeClr val="accent2"/>
          </a:solidFill>
          <a:ln w="25400">
            <a:solidFill>
              <a:srgbClr val="262626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3" name="Line"/>
          <p:cNvSpPr/>
          <p:nvPr/>
        </p:nvSpPr>
        <p:spPr>
          <a:xfrm rot="5400000">
            <a:off x="-298620" y="4773769"/>
            <a:ext cx="1587846" cy="381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76200">
            <a:solidFill>
              <a:srgbClr val="262626"/>
            </a:solidFill>
            <a:headEnd type="triangle"/>
            <a:tailEnd type="triangle"/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What can I say besides “sincerely” for my closing?"/>
          <p:cNvSpPr txBox="1"/>
          <p:nvPr>
            <p:ph type="title"/>
          </p:nvPr>
        </p:nvSpPr>
        <p:spPr>
          <a:xfrm>
            <a:off x="1584483" y="228600"/>
            <a:ext cx="6248401" cy="12493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859536">
              <a:defRPr b="1" sz="3666">
                <a:solidFill>
                  <a:srgbClr val="FFFFFF"/>
                </a:solidFill>
              </a:defRPr>
            </a:lvl1pPr>
          </a:lstStyle>
          <a:p>
            <a:pPr/>
            <a:r>
              <a:t>What can I say besides “sincerely” for my closing?</a:t>
            </a:r>
          </a:p>
        </p:txBody>
      </p:sp>
      <p:sp>
        <p:nvSpPr>
          <p:cNvPr id="266" name="Regards,"/>
          <p:cNvSpPr txBox="1"/>
          <p:nvPr/>
        </p:nvSpPr>
        <p:spPr>
          <a:xfrm>
            <a:off x="3036151" y="2967334"/>
            <a:ext cx="307170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rgbClr val="CC9D78"/>
                </a:solidFill>
              </a:defRPr>
            </a:lvl1pPr>
          </a:lstStyle>
          <a:p>
            <a:pPr/>
            <a:r>
              <a:t>Regards, </a:t>
            </a:r>
          </a:p>
        </p:txBody>
      </p:sp>
      <p:sp>
        <p:nvSpPr>
          <p:cNvPr id="267" name="Best regards,"/>
          <p:cNvSpPr txBox="1"/>
          <p:nvPr/>
        </p:nvSpPr>
        <p:spPr>
          <a:xfrm>
            <a:off x="-5461" y="2044005"/>
            <a:ext cx="4699793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pc="100" sz="5400">
                <a:ln w="18000">
                  <a:solidFill>
                    <a:schemeClr val="accent1">
                      <a:satOff val="-4409"/>
                      <a:lumOff val="-10509"/>
                    </a:schemeClr>
                  </a:solidFill>
                </a:ln>
                <a:solidFill>
                  <a:schemeClr val="accent1">
                    <a:satOff val="-4409"/>
                    <a:lumOff val="-10509"/>
                  </a:schemeClr>
                </a:solidFill>
                <a:effectLst>
                  <a:outerShdw sx="100000" sy="100000" kx="0" ky="0" algn="b" rotWithShape="0" blurRad="25400" dist="20000" dir="16020000">
                    <a:srgbClr val="030F1E">
                      <a:alpha val="60000"/>
                    </a:srgbClr>
                  </a:outerShdw>
                </a:effectLst>
              </a:defRPr>
            </a:lvl1pPr>
          </a:lstStyle>
          <a:p>
            <a:pPr/>
            <a:r>
              <a:t>Best regards, </a:t>
            </a:r>
          </a:p>
        </p:txBody>
      </p:sp>
      <p:sp>
        <p:nvSpPr>
          <p:cNvPr id="268" name="Yours truly,"/>
          <p:cNvSpPr txBox="1"/>
          <p:nvPr/>
        </p:nvSpPr>
        <p:spPr>
          <a:xfrm>
            <a:off x="4973093" y="5334000"/>
            <a:ext cx="3970807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24500">
                  <a:solidFill>
                    <a:schemeClr val="accent6"/>
                  </a:solidFill>
                </a:ln>
                <a:solidFill>
                  <a:schemeClr val="accent6"/>
                </a:solidFill>
                <a:effectLst>
                  <a:outerShdw sx="100000" sy="100000" kx="0" ky="0" algn="b" rotWithShape="0" blurRad="38100" dist="38100" dir="702000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/>
            <a:r>
              <a:t>Yours truly, </a:t>
            </a:r>
          </a:p>
        </p:txBody>
      </p:sp>
      <p:sp>
        <p:nvSpPr>
          <p:cNvPr id="269" name="Kindly,"/>
          <p:cNvSpPr txBox="1"/>
          <p:nvPr/>
        </p:nvSpPr>
        <p:spPr>
          <a:xfrm>
            <a:off x="373488" y="3798332"/>
            <a:ext cx="2323528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pc="50" sz="5400">
                <a:solidFill>
                  <a:srgbClr val="C02924"/>
                </a:solidFill>
                <a:effectLst>
                  <a:outerShdw sx="100000" sy="100000" kx="0" ky="0" algn="b" rotWithShape="0" blurRad="76200" dist="50800" dir="5400000">
                    <a:srgbClr val="000000">
                      <a:alpha val="64999"/>
                    </a:srgbClr>
                  </a:outerShdw>
                </a:effectLst>
              </a:defRPr>
            </a:lvl1pPr>
          </a:lstStyle>
          <a:p>
            <a:pPr/>
            <a:r>
              <a:t>Kindly,</a:t>
            </a:r>
          </a:p>
        </p:txBody>
      </p:sp>
      <p:sp>
        <p:nvSpPr>
          <p:cNvPr id="270" name="Respectfully,"/>
          <p:cNvSpPr txBox="1"/>
          <p:nvPr/>
        </p:nvSpPr>
        <p:spPr>
          <a:xfrm>
            <a:off x="392992" y="5105400"/>
            <a:ext cx="4440620" cy="891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31550">
                  <a:solidFill>
                    <a:schemeClr val="accent3">
                      <a:satOff val="-6373"/>
                      <a:lumOff val="-10823"/>
                    </a:schemeClr>
                  </a:solidFill>
                </a:ln>
                <a:solidFill>
                  <a:schemeClr val="accent3">
                    <a:satOff val="-6373"/>
                    <a:lumOff val="-10823"/>
                  </a:schemeClr>
                </a:solidFill>
                <a:effectLst>
                  <a:outerShdw sx="100000" sy="100000" kx="0" ky="0" algn="b" rotWithShape="0" blurRad="50800" dist="40000" dir="5400000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pPr/>
            <a:r>
              <a:t>Respectfully, </a:t>
            </a:r>
          </a:p>
        </p:txBody>
      </p:sp>
      <p:sp>
        <p:nvSpPr>
          <p:cNvPr id="271" name="Best wishes,"/>
          <p:cNvSpPr txBox="1"/>
          <p:nvPr/>
        </p:nvSpPr>
        <p:spPr>
          <a:xfrm>
            <a:off x="4469261" y="3918856"/>
            <a:ext cx="4065574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ln w="10541">
                  <a:solidFill>
                    <a:schemeClr val="accent5">
                      <a:satOff val="-6843"/>
                      <a:lumOff val="-10705"/>
                    </a:schemeClr>
                  </a:solidFill>
                </a:ln>
                <a:solidFill>
                  <a:schemeClr val="accent5">
                    <a:satOff val="-6843"/>
                    <a:lumOff val="-10705"/>
                  </a:schemeClr>
                </a:solidFill>
              </a:defRPr>
            </a:lvl1pPr>
          </a:lstStyle>
          <a:p>
            <a:pPr/>
            <a:r>
              <a:t>Best wishes,</a:t>
            </a:r>
          </a:p>
        </p:txBody>
      </p:sp>
      <p:sp>
        <p:nvSpPr>
          <p:cNvPr id="272" name="Thankfully,"/>
          <p:cNvSpPr txBox="1"/>
          <p:nvPr/>
        </p:nvSpPr>
        <p:spPr>
          <a:xfrm>
            <a:off x="5139028" y="2044005"/>
            <a:ext cx="3887761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5400">
                <a:solidFill>
                  <a:srgbClr val="4F6228"/>
                </a:solidFill>
              </a:defRPr>
            </a:lvl1pPr>
          </a:lstStyle>
          <a:p>
            <a:pPr/>
            <a:r>
              <a:t>Thankfully,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Find a partner.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2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 marL="329184" indent="-329184" defTabSz="877823">
              <a:defRPr sz="3072">
                <a:solidFill>
                  <a:srgbClr val="FFFFFF"/>
                </a:solidFill>
              </a:defRPr>
            </a:pPr>
            <a:r>
              <a:t>Find a partner.</a:t>
            </a:r>
          </a:p>
          <a:p>
            <a:pPr marL="329184" indent="-329184" defTabSz="877823">
              <a:defRPr sz="3072">
                <a:solidFill>
                  <a:srgbClr val="FFFFFF"/>
                </a:solidFill>
              </a:defRPr>
            </a:pPr>
            <a:r>
              <a:t>Have your buddy read YOUR letter aloud TO YOU.</a:t>
            </a:r>
          </a:p>
          <a:p>
            <a:pPr marL="329184" indent="-329184" defTabSz="877823">
              <a:defRPr sz="3072">
                <a:solidFill>
                  <a:srgbClr val="FFFFFF"/>
                </a:solidFill>
              </a:defRPr>
            </a:pPr>
            <a:r>
              <a:t>Does anything sound funny? </a:t>
            </a:r>
          </a:p>
          <a:p>
            <a:pPr marL="329184" indent="-329184" defTabSz="877823">
              <a:defRPr sz="3072">
                <a:solidFill>
                  <a:srgbClr val="FFFFFF"/>
                </a:solidFill>
              </a:defRPr>
            </a:pPr>
            <a:r>
              <a:t>If it doesn’t sound right, you need to make a change!  So… make those changes now!</a:t>
            </a:r>
          </a:p>
          <a:p>
            <a:pPr marL="329184" indent="-329184" defTabSz="877823">
              <a:defRPr sz="3072">
                <a:solidFill>
                  <a:srgbClr val="FFFFFF"/>
                </a:solidFill>
              </a:defRPr>
            </a:pPr>
            <a:r>
              <a:t>Have one more DIFFERENT person read your letter again to you. Now how does it sound?</a:t>
            </a:r>
          </a:p>
        </p:txBody>
      </p:sp>
      <p:sp>
        <p:nvSpPr>
          <p:cNvPr id="275" name="Get ready to check your letter!"/>
          <p:cNvSpPr txBox="1"/>
          <p:nvPr>
            <p:ph type="title"/>
          </p:nvPr>
        </p:nvSpPr>
        <p:spPr>
          <a:prstGeom prst="rect">
            <a:avLst/>
          </a:prstGeom>
          <a:solidFill>
            <a:schemeClr val="accent2"/>
          </a:solidFill>
          <a:ln w="76200">
            <a:solidFill>
              <a:srgbClr val="262626"/>
            </a:solidFill>
            <a:round/>
          </a:ln>
        </p:spPr>
        <p:txBody>
          <a:bodyPr/>
          <a:lstStyle>
            <a:lvl1pPr defTabSz="896111">
              <a:defRPr b="1" sz="4312">
                <a:solidFill>
                  <a:srgbClr val="FFFFFF"/>
                </a:solidFill>
              </a:defRPr>
            </a:lvl1pPr>
          </a:lstStyle>
          <a:p>
            <a:pPr/>
            <a:r>
              <a:t>Get ready to check your letter!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You’re now ready for some nice paper. “Nice” can mean plain typing paper :)"/>
          <p:cNvSpPr txBox="1"/>
          <p:nvPr>
            <p:ph type="title"/>
          </p:nvPr>
        </p:nvSpPr>
        <p:spPr>
          <a:xfrm>
            <a:off x="457200" y="274637"/>
            <a:ext cx="8229600" cy="6354764"/>
          </a:xfrm>
          <a:prstGeom prst="rect">
            <a:avLst/>
          </a:prstGeom>
          <a:solidFill>
            <a:srgbClr val="FFFFFF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 defTabSz="758951">
              <a:defRPr sz="7968">
                <a:solidFill>
                  <a:schemeClr val="accent2"/>
                </a:solidFill>
                <a:latin typeface="Curlz MT"/>
                <a:ea typeface="Curlz MT"/>
                <a:cs typeface="Curlz MT"/>
                <a:sym typeface="Curlz MT"/>
              </a:defRPr>
            </a:pPr>
            <a:r>
              <a:t>You’re now ready for some nice paper. </a:t>
            </a:r>
            <a:r>
              <a:rPr i="1" sz="5976"/>
              <a:t>“Nice” can mean plain typing paper :)</a:t>
            </a:r>
            <a:br>
              <a:rPr i="1" sz="5976"/>
            </a:b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Did you realize…?…"/>
          <p:cNvSpPr txBox="1"/>
          <p:nvPr>
            <p:ph type="subTitle" idx="1"/>
          </p:nvPr>
        </p:nvSpPr>
        <p:spPr>
          <a:xfrm>
            <a:off x="381000" y="152400"/>
            <a:ext cx="8458200" cy="6324600"/>
          </a:xfrm>
          <a:prstGeom prst="rect">
            <a:avLst/>
          </a:prstGeom>
          <a:solidFill>
            <a:schemeClr val="accent2"/>
          </a:solidFill>
        </p:spPr>
        <p:txBody>
          <a:bodyPr/>
          <a:lstStyle/>
          <a:p>
            <a:pPr defTabSz="859536">
              <a:spcBef>
                <a:spcPts val="2100"/>
              </a:spcBef>
              <a:defRPr b="1" sz="6580">
                <a:solidFill>
                  <a:srgbClr val="000000"/>
                </a:solidFill>
                <a:latin typeface="Jokerman"/>
                <a:ea typeface="Jokerman"/>
                <a:cs typeface="Jokerman"/>
                <a:sym typeface="Jokerman"/>
              </a:defRPr>
            </a:pPr>
            <a:r>
              <a:t>Did you realize…?</a:t>
            </a:r>
          </a:p>
          <a:p>
            <a:pPr defTabSz="859536">
              <a:defRPr b="1" sz="4512">
                <a:solidFill>
                  <a:srgbClr val="604A7B"/>
                </a:solidFill>
              </a:defRPr>
            </a:pPr>
          </a:p>
          <a:p>
            <a:pPr defTabSz="859536">
              <a:spcBef>
                <a:spcPts val="1300"/>
              </a:spcBef>
              <a:defRPr b="1" sz="564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Yes! Even a “thank you” letter is a form of expository writing!</a:t>
            </a:r>
          </a:p>
          <a:p>
            <a:pPr defTabSz="859536">
              <a:spcBef>
                <a:spcPts val="1300"/>
              </a:spcBef>
              <a:defRPr b="1" sz="564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What is the </a:t>
            </a:r>
            <a:r>
              <a:rPr i="1"/>
              <a:t>purpose</a:t>
            </a:r>
            <a:r>
              <a:t> of a thank you letter?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oday’s Date"/>
          <p:cNvSpPr txBox="1"/>
          <p:nvPr/>
        </p:nvSpPr>
        <p:spPr>
          <a:xfrm>
            <a:off x="2057400" y="1665514"/>
            <a:ext cx="1828800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600">
                <a:solidFill>
                  <a:srgbClr val="0070C0"/>
                </a:solidFill>
              </a:defRPr>
            </a:lvl1pPr>
          </a:lstStyle>
          <a:p>
            <a:pPr/>
            <a:r>
              <a:t>Today’s Date</a:t>
            </a:r>
          </a:p>
        </p:txBody>
      </p:sp>
      <p:sp>
        <p:nvSpPr>
          <p:cNvPr id="280" name="Dear So-and-So,"/>
          <p:cNvSpPr txBox="1"/>
          <p:nvPr/>
        </p:nvSpPr>
        <p:spPr>
          <a:xfrm>
            <a:off x="2057400" y="1952150"/>
            <a:ext cx="1828800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600">
                <a:solidFill>
                  <a:srgbClr val="0070C0"/>
                </a:solidFill>
              </a:defRPr>
            </a:lvl1pPr>
          </a:lstStyle>
          <a:p>
            <a:pPr/>
            <a:r>
              <a:t>Dear So-and-So,</a:t>
            </a:r>
          </a:p>
        </p:txBody>
      </p:sp>
      <p:sp>
        <p:nvSpPr>
          <p:cNvPr id="281" name="Indent your third body paragraph and write about something you learned today that you didn’t know before."/>
          <p:cNvSpPr txBox="1"/>
          <p:nvPr/>
        </p:nvSpPr>
        <p:spPr>
          <a:xfrm>
            <a:off x="2100943" y="3466274"/>
            <a:ext cx="4909457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600">
                <a:solidFill>
                  <a:srgbClr val="0070C0"/>
                </a:solidFill>
              </a:defRPr>
            </a:pPr>
            <a:r>
              <a:t>	</a:t>
            </a:r>
            <a:r>
              <a:rPr sz="1400"/>
              <a:t>Indent your third body paragraph and write about something you learned today that you didn’t know before. </a:t>
            </a:r>
          </a:p>
        </p:txBody>
      </p:sp>
      <p:sp>
        <p:nvSpPr>
          <p:cNvPr id="282" name="Sincerely,"/>
          <p:cNvSpPr txBox="1"/>
          <p:nvPr/>
        </p:nvSpPr>
        <p:spPr>
          <a:xfrm>
            <a:off x="2057400" y="4637313"/>
            <a:ext cx="1828800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600">
                <a:solidFill>
                  <a:srgbClr val="0070C0"/>
                </a:solidFill>
              </a:defRPr>
            </a:lvl1pPr>
          </a:lstStyle>
          <a:p>
            <a:pPr/>
            <a:r>
              <a:t>Sincerely,</a:t>
            </a:r>
          </a:p>
        </p:txBody>
      </p:sp>
      <p:sp>
        <p:nvSpPr>
          <p:cNvPr id="283" name="Your Full Name"/>
          <p:cNvSpPr txBox="1"/>
          <p:nvPr/>
        </p:nvSpPr>
        <p:spPr>
          <a:xfrm>
            <a:off x="2057400" y="5105400"/>
            <a:ext cx="1828800" cy="332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600">
                <a:solidFill>
                  <a:srgbClr val="0070C0"/>
                </a:solidFill>
              </a:defRPr>
            </a:lvl1pPr>
          </a:lstStyle>
          <a:p>
            <a:pPr/>
            <a:r>
              <a:t>Your Full Name</a:t>
            </a:r>
          </a:p>
        </p:txBody>
      </p:sp>
      <p:sp>
        <p:nvSpPr>
          <p:cNvPr id="284" name="Indent your second body paragraph and write about something you liked. Summarize some interesting info!"/>
          <p:cNvSpPr txBox="1"/>
          <p:nvPr/>
        </p:nvSpPr>
        <p:spPr>
          <a:xfrm>
            <a:off x="2068285" y="2943761"/>
            <a:ext cx="4909458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600">
                <a:solidFill>
                  <a:srgbClr val="0070C0"/>
                </a:solidFill>
              </a:defRPr>
            </a:pPr>
            <a:r>
              <a:t>	</a:t>
            </a:r>
            <a:r>
              <a:rPr sz="1400"/>
              <a:t>Indent your second body paragraph and write about something you liked. Summarize some interesting info! </a:t>
            </a:r>
          </a:p>
        </p:txBody>
      </p:sp>
      <p:sp>
        <p:nvSpPr>
          <p:cNvPr id="285" name="Indent your first body paragraph and write about how you are thankful that the visitor took time for you today."/>
          <p:cNvSpPr txBox="1"/>
          <p:nvPr/>
        </p:nvSpPr>
        <p:spPr>
          <a:xfrm>
            <a:off x="2057400" y="2389763"/>
            <a:ext cx="4909457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600">
                <a:solidFill>
                  <a:srgbClr val="0070C0"/>
                </a:solidFill>
              </a:defRPr>
            </a:pPr>
            <a:r>
              <a:t>	</a:t>
            </a:r>
            <a:r>
              <a:rPr sz="1400"/>
              <a:t>Indent your first body paragraph and write about how you are thankful that the visitor took time for you today.</a:t>
            </a:r>
          </a:p>
        </p:txBody>
      </p:sp>
      <p:sp>
        <p:nvSpPr>
          <p:cNvPr id="286" name="Begin writing your letter on the NICE paper!"/>
          <p:cNvSpPr txBox="1"/>
          <p:nvPr/>
        </p:nvSpPr>
        <p:spPr>
          <a:xfrm>
            <a:off x="6232403" y="296633"/>
            <a:ext cx="2590801" cy="1869441"/>
          </a:xfrm>
          <a:prstGeom prst="rect">
            <a:avLst/>
          </a:prstGeom>
          <a:solidFill>
            <a:schemeClr val="accent2"/>
          </a:solidFill>
          <a:ln w="76200"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900">
                <a:solidFill>
                  <a:srgbClr val="FFFFFF"/>
                </a:solidFill>
              </a:defRPr>
            </a:pPr>
            <a:r>
              <a:t>Begin writing your letter on the </a:t>
            </a:r>
            <a:r>
              <a:rPr b="0">
                <a:latin typeface="Curlz MT"/>
                <a:ea typeface="Curlz MT"/>
                <a:cs typeface="Curlz MT"/>
                <a:sym typeface="Curlz MT"/>
              </a:rPr>
              <a:t>NICE</a:t>
            </a:r>
            <a:r>
              <a:t> paper!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What else can I do to make my thank you letter seem special? It’s not formal, so…"/>
          <p:cNvSpPr txBox="1"/>
          <p:nvPr>
            <p:ph type="title"/>
          </p:nvPr>
        </p:nvSpPr>
        <p:spPr>
          <a:prstGeom prst="rect">
            <a:avLst/>
          </a:prstGeom>
          <a:solidFill>
            <a:srgbClr val="FFFFFF"/>
          </a:solidFill>
          <a:ln w="57150">
            <a:solidFill>
              <a:srgbClr val="262626"/>
            </a:solidFill>
            <a:round/>
          </a:ln>
        </p:spPr>
        <p:txBody>
          <a:bodyPr/>
          <a:lstStyle>
            <a:lvl1pPr defTabSz="694944">
              <a:defRPr b="1" sz="2736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What else can I do to make my thank you letter seem special? It’s not formal, so…</a:t>
            </a:r>
          </a:p>
        </p:txBody>
      </p:sp>
      <p:sp>
        <p:nvSpPr>
          <p:cNvPr id="289" name="I can draw a nice border around the page."/>
          <p:cNvSpPr txBox="1"/>
          <p:nvPr/>
        </p:nvSpPr>
        <p:spPr>
          <a:xfrm>
            <a:off x="457200" y="1828800"/>
            <a:ext cx="8229600" cy="1396365"/>
          </a:xfrm>
          <a:prstGeom prst="rect">
            <a:avLst/>
          </a:prstGeom>
          <a:solidFill>
            <a:schemeClr val="accent2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400">
                <a:solidFill>
                  <a:srgbClr val="FFFFFF"/>
                </a:solidFill>
              </a:defRPr>
            </a:lvl1pPr>
          </a:lstStyle>
          <a:p>
            <a:pPr/>
            <a:r>
              <a:t>I can draw a nice border around the page.</a:t>
            </a:r>
          </a:p>
        </p:txBody>
      </p:sp>
      <p:sp>
        <p:nvSpPr>
          <p:cNvPr id="290" name="I can sketch a thank you cartoon to go with it."/>
          <p:cNvSpPr txBox="1"/>
          <p:nvPr/>
        </p:nvSpPr>
        <p:spPr>
          <a:xfrm>
            <a:off x="457200" y="3416863"/>
            <a:ext cx="8229600" cy="1396366"/>
          </a:xfrm>
          <a:prstGeom prst="rect">
            <a:avLst/>
          </a:prstGeom>
          <a:solidFill>
            <a:schemeClr val="accent2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400">
                <a:solidFill>
                  <a:srgbClr val="FFFFFF"/>
                </a:solidFill>
              </a:defRPr>
            </a:lvl1pPr>
          </a:lstStyle>
          <a:p>
            <a:pPr/>
            <a:r>
              <a:t>I can sketch a thank you cartoon to go with it.</a:t>
            </a:r>
          </a:p>
        </p:txBody>
      </p:sp>
      <p:sp>
        <p:nvSpPr>
          <p:cNvPr id="291" name="I can use nice, colored ink to emphasize certain words."/>
          <p:cNvSpPr txBox="1"/>
          <p:nvPr/>
        </p:nvSpPr>
        <p:spPr>
          <a:xfrm>
            <a:off x="457200" y="5105400"/>
            <a:ext cx="8229600" cy="1396365"/>
          </a:xfrm>
          <a:prstGeom prst="rect">
            <a:avLst/>
          </a:prstGeom>
          <a:solidFill>
            <a:schemeClr val="accent2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400">
                <a:solidFill>
                  <a:srgbClr val="FFFFFF"/>
                </a:solidFill>
              </a:defRPr>
            </a:lvl1pPr>
          </a:lstStyle>
          <a:p>
            <a:pPr/>
            <a:r>
              <a:t>I can use nice, colored ink to emphasize certain words.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Your letter will be a surprise and it will make someone smile!"/>
          <p:cNvSpPr txBox="1"/>
          <p:nvPr>
            <p:ph type="title"/>
          </p:nvPr>
        </p:nvSpPr>
        <p:spPr>
          <a:xfrm>
            <a:off x="457200" y="274637"/>
            <a:ext cx="8229600" cy="6354764"/>
          </a:xfrm>
          <a:prstGeom prst="rect">
            <a:avLst/>
          </a:prstGeom>
          <a:solidFill>
            <a:srgbClr val="FFFFFF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 defTabSz="768095">
              <a:defRPr sz="1175">
                <a:solidFill>
                  <a:schemeClr val="accent2"/>
                </a:solidFill>
                <a:latin typeface="Curlz MT"/>
                <a:ea typeface="Curlz MT"/>
                <a:cs typeface="Curlz MT"/>
                <a:sym typeface="Curlz MT"/>
              </a:defRPr>
            </a:pPr>
            <a:br/>
            <a:br/>
            <a:br/>
            <a:br/>
            <a:br/>
            <a:r>
              <a:rPr sz="7224"/>
              <a:t>Your letter will be a surprise and it will make someone smile!</a:t>
            </a:r>
            <a:br>
              <a:rPr sz="7224"/>
            </a:b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light, sign, typography" descr="light, sign, typography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54887" cy="68471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Before we get started, let’s consider some advice about what we want our thank you letter to look like."/>
          <p:cNvSpPr txBox="1"/>
          <p:nvPr>
            <p:ph type="subTitle" idx="1"/>
          </p:nvPr>
        </p:nvSpPr>
        <p:spPr>
          <a:xfrm>
            <a:off x="381000" y="152400"/>
            <a:ext cx="8458200" cy="6324600"/>
          </a:xfrm>
          <a:prstGeom prst="rect">
            <a:avLst/>
          </a:prstGeom>
          <a:solidFill>
            <a:schemeClr val="accent2"/>
          </a:solidFill>
          <a:ln w="76200">
            <a:solidFill>
              <a:srgbClr val="262626"/>
            </a:solidFill>
            <a:round/>
          </a:ln>
        </p:spPr>
        <p:txBody>
          <a:bodyPr/>
          <a:lstStyle/>
          <a:p>
            <a:pPr>
              <a:defRPr b="1" sz="4800">
                <a:solidFill>
                  <a:srgbClr val="604A7B"/>
                </a:solidFill>
              </a:defRPr>
            </a:pPr>
          </a:p>
          <a:p>
            <a:pPr>
              <a:spcBef>
                <a:spcPts val="1400"/>
              </a:spcBef>
              <a:def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Before we get started, let’s consider some advice about what we want our thank you letter to look like.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ADVICE"/>
          <p:cNvSpPr txBox="1"/>
          <p:nvPr>
            <p:ph type="title"/>
          </p:nvPr>
        </p:nvSpPr>
        <p:spPr>
          <a:xfrm>
            <a:off x="457200" y="134938"/>
            <a:ext cx="8229600" cy="1143001"/>
          </a:xfrm>
          <a:prstGeom prst="rect">
            <a:avLst/>
          </a:prstGeom>
          <a:solidFill>
            <a:schemeClr val="accent2"/>
          </a:solidFill>
          <a:ln w="9525">
            <a:solidFill>
              <a:srgbClr val="262626"/>
            </a:solidFill>
            <a:round/>
          </a:ln>
        </p:spPr>
        <p:txBody>
          <a:bodyPr/>
          <a:lstStyle>
            <a:lvl1pPr defTabSz="713231">
              <a:defRPr sz="6707">
                <a:solidFill>
                  <a:srgbClr val="FFFFFF"/>
                </a:solidFill>
                <a:latin typeface="Curlz MT"/>
                <a:ea typeface="Curlz MT"/>
                <a:cs typeface="Curlz MT"/>
                <a:sym typeface="Curlz MT"/>
              </a:defRPr>
            </a:lvl1pPr>
          </a:lstStyle>
          <a:p>
            <a:pPr/>
            <a:r>
              <a:t>ADVICE</a:t>
            </a:r>
          </a:p>
        </p:txBody>
      </p:sp>
      <p:sp>
        <p:nvSpPr>
          <p:cNvPr id="123" name="Make sure the thank you letters are well written."/>
          <p:cNvSpPr txBox="1"/>
          <p:nvPr/>
        </p:nvSpPr>
        <p:spPr>
          <a:xfrm>
            <a:off x="457200" y="1320800"/>
            <a:ext cx="8229600" cy="1447165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4400">
                <a:solidFill>
                  <a:schemeClr val="accent2"/>
                </a:solidFill>
                <a:latin typeface="BatangChe"/>
                <a:ea typeface="BatangChe"/>
                <a:cs typeface="BatangChe"/>
                <a:sym typeface="BatangChe"/>
              </a:defRPr>
            </a:pPr>
            <a:r>
              <a:t>Make sure the thank you letters are </a:t>
            </a:r>
            <a:r>
              <a:rPr i="1"/>
              <a:t>well written</a:t>
            </a:r>
            <a:r>
              <a:t>. </a:t>
            </a:r>
          </a:p>
        </p:txBody>
      </p:sp>
      <p:sp>
        <p:nvSpPr>
          <p:cNvPr id="124" name="It can be very annoying for someone to have to struggle to read messy handwriting."/>
          <p:cNvSpPr txBox="1"/>
          <p:nvPr/>
        </p:nvSpPr>
        <p:spPr>
          <a:xfrm>
            <a:off x="457200" y="2810827"/>
            <a:ext cx="8229600" cy="2120266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4400">
                <a:solidFill>
                  <a:schemeClr val="accent2"/>
                </a:solidFill>
                <a:latin typeface="BatangChe"/>
                <a:ea typeface="BatangChe"/>
                <a:cs typeface="BatangChe"/>
                <a:sym typeface="BatangChe"/>
              </a:defRPr>
            </a:pPr>
            <a:r>
              <a:t>It can be very annoying for someone to have to struggle to read messy </a:t>
            </a:r>
            <a:r>
              <a:rPr i="1"/>
              <a:t>handwriting</a:t>
            </a:r>
            <a:r>
              <a:t>. </a:t>
            </a:r>
          </a:p>
        </p:txBody>
      </p:sp>
      <p:sp>
        <p:nvSpPr>
          <p:cNvPr id="125" name="Always use your best and clearest handwriting."/>
          <p:cNvSpPr txBox="1"/>
          <p:nvPr/>
        </p:nvSpPr>
        <p:spPr>
          <a:xfrm>
            <a:off x="457200" y="4973954"/>
            <a:ext cx="8229600" cy="1447166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4400">
                <a:solidFill>
                  <a:schemeClr val="accent2"/>
                </a:solidFill>
                <a:latin typeface="BatangChe"/>
                <a:ea typeface="BatangChe"/>
                <a:cs typeface="BatangChe"/>
                <a:sym typeface="BatangChe"/>
              </a:defRPr>
            </a:pPr>
            <a:r>
              <a:t>Always use your </a:t>
            </a:r>
            <a:r>
              <a:rPr i="1"/>
              <a:t>best</a:t>
            </a:r>
            <a:r>
              <a:t> and </a:t>
            </a:r>
            <a:r>
              <a:rPr i="1"/>
              <a:t>clearest</a:t>
            </a:r>
            <a:r>
              <a:t> handwriting.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ADVICE"/>
          <p:cNvSpPr txBox="1"/>
          <p:nvPr>
            <p:ph type="title"/>
          </p:nvPr>
        </p:nvSpPr>
        <p:spPr>
          <a:prstGeom prst="rect">
            <a:avLst/>
          </a:prstGeom>
          <a:solidFill>
            <a:srgbClr val="FFFFFF"/>
          </a:solidFill>
          <a:ln w="9525">
            <a:solidFill>
              <a:srgbClr val="262626"/>
            </a:solidFill>
            <a:round/>
          </a:ln>
        </p:spPr>
        <p:txBody>
          <a:bodyPr/>
          <a:lstStyle>
            <a:lvl1pPr defTabSz="713231">
              <a:defRPr sz="6707">
                <a:solidFill>
                  <a:schemeClr val="accent2"/>
                </a:solidFill>
                <a:latin typeface="Curlz MT"/>
                <a:ea typeface="Curlz MT"/>
                <a:cs typeface="Curlz MT"/>
                <a:sym typeface="Curlz MT"/>
              </a:defRPr>
            </a:lvl1pPr>
          </a:lstStyle>
          <a:p>
            <a:pPr/>
            <a:r>
              <a:t>ADVICE</a:t>
            </a:r>
          </a:p>
        </p:txBody>
      </p:sp>
      <p:sp>
        <p:nvSpPr>
          <p:cNvPr id="128" name="Practice first!…"/>
          <p:cNvSpPr txBox="1"/>
          <p:nvPr/>
        </p:nvSpPr>
        <p:spPr>
          <a:xfrm>
            <a:off x="457200" y="1523999"/>
            <a:ext cx="8229600" cy="4685666"/>
          </a:xfrm>
          <a:prstGeom prst="rect">
            <a:avLst/>
          </a:prstGeom>
          <a:solidFill>
            <a:srgbClr val="F2F2F2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400">
                <a:solidFill>
                  <a:schemeClr val="accent2"/>
                </a:solidFill>
                <a:latin typeface="Algerian"/>
                <a:ea typeface="Algerian"/>
                <a:cs typeface="Algerian"/>
                <a:sym typeface="Algerian"/>
              </a:defRPr>
            </a:pPr>
            <a:r>
              <a:t>Practice</a:t>
            </a:r>
            <a:r>
              <a:rPr b="1">
                <a:latin typeface="+mn-lt"/>
                <a:ea typeface="+mn-ea"/>
                <a:cs typeface="+mn-cs"/>
                <a:sym typeface="Calibri"/>
              </a:rPr>
              <a:t> first! </a:t>
            </a:r>
            <a:endParaRPr b="1"/>
          </a:p>
          <a:p>
            <a:pPr>
              <a:defRPr b="1" sz="4400">
                <a:solidFill>
                  <a:schemeClr val="accent2"/>
                </a:solidFill>
              </a:defRPr>
            </a:pPr>
          </a:p>
          <a:p>
            <a:pPr>
              <a:defRPr b="1" sz="4400">
                <a:solidFill>
                  <a:schemeClr val="accent2"/>
                </a:solidFill>
              </a:defRPr>
            </a:pPr>
            <a:r>
              <a:t>Write your letter on a piece of paper as a </a:t>
            </a:r>
            <a:r>
              <a:rPr b="0">
                <a:latin typeface="Algerian"/>
                <a:ea typeface="Algerian"/>
                <a:cs typeface="Algerian"/>
                <a:sym typeface="Algerian"/>
              </a:rPr>
              <a:t>practice</a:t>
            </a:r>
            <a:r>
              <a:t> copy. </a:t>
            </a:r>
          </a:p>
          <a:p>
            <a:pPr>
              <a:defRPr b="1" sz="4400">
                <a:solidFill>
                  <a:schemeClr val="accent2"/>
                </a:solidFill>
              </a:defRPr>
            </a:pPr>
          </a:p>
          <a:p>
            <a:pPr>
              <a:defRPr b="1" sz="4400">
                <a:solidFill>
                  <a:schemeClr val="accent2"/>
                </a:solidFill>
              </a:defRPr>
            </a:pPr>
            <a:r>
              <a:t>Then re-write it “for realsies” on </a:t>
            </a:r>
            <a:r>
              <a:rPr b="0"/>
              <a:t>nice</a:t>
            </a:r>
            <a:r>
              <a:t> paper!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ADVICE"/>
          <p:cNvSpPr txBox="1"/>
          <p:nvPr>
            <p:ph type="title"/>
          </p:nvPr>
        </p:nvSpPr>
        <p:spPr>
          <a:prstGeom prst="rect">
            <a:avLst/>
          </a:prstGeom>
          <a:solidFill>
            <a:schemeClr val="accent2"/>
          </a:solidFill>
        </p:spPr>
        <p:txBody>
          <a:bodyPr/>
          <a:lstStyle>
            <a:lvl1pPr defTabSz="740663">
              <a:defRPr sz="6966">
                <a:latin typeface="Curlz MT"/>
                <a:ea typeface="Curlz MT"/>
                <a:cs typeface="Curlz MT"/>
                <a:sym typeface="Curlz MT"/>
              </a:defRPr>
            </a:lvl1pPr>
          </a:lstStyle>
          <a:p>
            <a:pPr/>
            <a:r>
              <a:t>ADVICE</a:t>
            </a:r>
          </a:p>
        </p:txBody>
      </p:sp>
      <p:sp>
        <p:nvSpPr>
          <p:cNvPr id="131" name="Think about to whom you are writing the letter.…"/>
          <p:cNvSpPr txBox="1"/>
          <p:nvPr/>
        </p:nvSpPr>
        <p:spPr>
          <a:xfrm>
            <a:off x="457200" y="1828800"/>
            <a:ext cx="8229600" cy="4037965"/>
          </a:xfrm>
          <a:prstGeom prst="rect">
            <a:avLst/>
          </a:prstGeom>
          <a:solidFill>
            <a:srgbClr val="808080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4400">
                <a:solidFill>
                  <a:srgbClr val="FFFFFF"/>
                </a:solidFill>
              </a:defRPr>
            </a:pPr>
            <a:r>
              <a:t>Think about </a:t>
            </a:r>
            <a:r>
              <a:rPr i="1">
                <a:latin typeface="Aparajita"/>
                <a:ea typeface="Aparajita"/>
                <a:cs typeface="Aparajita"/>
                <a:sym typeface="Aparajita"/>
              </a:rPr>
              <a:t>to whom </a:t>
            </a:r>
            <a:r>
              <a:t>you are writing the letter. </a:t>
            </a:r>
          </a:p>
          <a:p>
            <a:pPr>
              <a:defRPr b="1" sz="4400">
                <a:solidFill>
                  <a:srgbClr val="FFFFFF"/>
                </a:solidFill>
              </a:defRPr>
            </a:pPr>
          </a:p>
          <a:p>
            <a:pPr>
              <a:defRPr b="1" sz="4400">
                <a:solidFill>
                  <a:srgbClr val="FFFFFF"/>
                </a:solidFill>
              </a:defRPr>
            </a:pPr>
            <a:r>
              <a:t>Use the right style of writing and language ---  should you be </a:t>
            </a:r>
            <a:r>
              <a:rPr i="1">
                <a:latin typeface="Aparajita"/>
                <a:ea typeface="Aparajita"/>
                <a:cs typeface="Aparajita"/>
                <a:sym typeface="Aparajita"/>
              </a:rPr>
              <a:t>formal</a:t>
            </a:r>
            <a:r>
              <a:t> or </a:t>
            </a:r>
            <a:r>
              <a:rPr i="1">
                <a:latin typeface="Aparajita"/>
                <a:ea typeface="Aparajita"/>
                <a:cs typeface="Aparajita"/>
                <a:sym typeface="Aparajita"/>
              </a:rPr>
              <a:t>informal</a:t>
            </a:r>
            <a:r>
              <a:t>?</a:t>
            </a:r>
          </a:p>
        </p:txBody>
      </p:sp>
      <p:sp>
        <p:nvSpPr>
          <p:cNvPr id="132" name="Hey, man. Wut up?"/>
          <p:cNvSpPr txBox="1"/>
          <p:nvPr/>
        </p:nvSpPr>
        <p:spPr>
          <a:xfrm>
            <a:off x="2184400" y="6026665"/>
            <a:ext cx="2209800" cy="685166"/>
          </a:xfrm>
          <a:prstGeom prst="rect">
            <a:avLst/>
          </a:prstGeom>
          <a:solidFill>
            <a:srgbClr val="C6D9F1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000"/>
            </a:lvl1pPr>
          </a:lstStyle>
          <a:p>
            <a:pPr/>
            <a:r>
              <a:t>Hey, man. Wut up?</a:t>
            </a:r>
          </a:p>
        </p:txBody>
      </p:sp>
      <p:sp>
        <p:nvSpPr>
          <p:cNvPr id="133" name="Dear Mr. So-and-So,"/>
          <p:cNvSpPr txBox="1"/>
          <p:nvPr/>
        </p:nvSpPr>
        <p:spPr>
          <a:xfrm>
            <a:off x="6248400" y="6282689"/>
            <a:ext cx="2438400" cy="393066"/>
          </a:xfrm>
          <a:prstGeom prst="rect">
            <a:avLst/>
          </a:prstGeom>
          <a:solidFill>
            <a:srgbClr val="C6D9F1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000"/>
            </a:lvl1pPr>
          </a:lstStyle>
          <a:p>
            <a:pPr/>
            <a:r>
              <a:t>Dear Mr. So-and-So,</a:t>
            </a:r>
          </a:p>
        </p:txBody>
      </p:sp>
      <p:sp>
        <p:nvSpPr>
          <p:cNvPr id="134" name="Arrow"/>
          <p:cNvSpPr/>
          <p:nvPr/>
        </p:nvSpPr>
        <p:spPr>
          <a:xfrm rot="5400000">
            <a:off x="6934200" y="5372100"/>
            <a:ext cx="1066800" cy="533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99694"/>
          </a:solidFill>
          <a:ln w="5715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5" name="Arrow"/>
          <p:cNvSpPr/>
          <p:nvPr/>
        </p:nvSpPr>
        <p:spPr>
          <a:xfrm rot="5400000">
            <a:off x="1562100" y="5899665"/>
            <a:ext cx="685800" cy="38100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99694"/>
          </a:solidFill>
          <a:ln w="5715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ADVICE"/>
          <p:cNvSpPr txBox="1"/>
          <p:nvPr>
            <p:ph type="title"/>
          </p:nvPr>
        </p:nvSpPr>
        <p:spPr>
          <a:prstGeom prst="rect">
            <a:avLst/>
          </a:prstGeom>
          <a:solidFill>
            <a:srgbClr val="000000"/>
          </a:solidFill>
        </p:spPr>
        <p:txBody>
          <a:bodyPr/>
          <a:lstStyle>
            <a:lvl1pPr defTabSz="740663">
              <a:defRPr sz="6966">
                <a:solidFill>
                  <a:srgbClr val="FFFFFF"/>
                </a:solidFill>
                <a:latin typeface="Curlz MT"/>
                <a:ea typeface="Curlz MT"/>
                <a:cs typeface="Curlz MT"/>
                <a:sym typeface="Curlz MT"/>
              </a:defRPr>
            </a:lvl1pPr>
          </a:lstStyle>
          <a:p>
            <a:pPr/>
            <a:r>
              <a:t>ADVICE</a:t>
            </a:r>
          </a:p>
        </p:txBody>
      </p:sp>
      <p:sp>
        <p:nvSpPr>
          <p:cNvPr id="138" name="Lay out your letter using paragraphs.…"/>
          <p:cNvSpPr txBox="1"/>
          <p:nvPr/>
        </p:nvSpPr>
        <p:spPr>
          <a:xfrm>
            <a:off x="457200" y="1524000"/>
            <a:ext cx="8229600" cy="2005965"/>
          </a:xfrm>
          <a:prstGeom prst="rect">
            <a:avLst/>
          </a:prstGeom>
          <a:solidFill>
            <a:schemeClr val="accent2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Lay out your letter using paragraphs. </a:t>
            </a:r>
          </a:p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This makes it easier for the reader.</a:t>
            </a:r>
          </a:p>
        </p:txBody>
      </p:sp>
      <p:pic>
        <p:nvPicPr>
          <p:cNvPr id="139" name="desk, pens, school" descr="desk, pens, school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8843" y="3810000"/>
            <a:ext cx="4337957" cy="28814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oday"/>
          <p:cNvSpPr txBox="1"/>
          <p:nvPr>
            <p:ph type="title"/>
          </p:nvPr>
        </p:nvSpPr>
        <p:spPr>
          <a:prstGeom prst="rect">
            <a:avLst/>
          </a:prstGeom>
          <a:solidFill>
            <a:srgbClr val="000000"/>
          </a:solidFill>
        </p:spPr>
        <p:txBody>
          <a:bodyPr/>
          <a:lstStyle>
            <a:lvl1pPr defTabSz="740663">
              <a:defRPr sz="6966">
                <a:solidFill>
                  <a:srgbClr val="FFFFFF"/>
                </a:solidFill>
                <a:latin typeface="Curlz MT"/>
                <a:ea typeface="Curlz MT"/>
                <a:cs typeface="Curlz MT"/>
                <a:sym typeface="Curlz MT"/>
              </a:defRPr>
            </a:lvl1pPr>
          </a:lstStyle>
          <a:p>
            <a:pPr/>
            <a:r>
              <a:t>Today</a:t>
            </a:r>
          </a:p>
        </p:txBody>
      </p:sp>
      <p:sp>
        <p:nvSpPr>
          <p:cNvPr id="142" name="First you will write your letter on notebook paper. This can be your messy, practice copy.…"/>
          <p:cNvSpPr txBox="1"/>
          <p:nvPr/>
        </p:nvSpPr>
        <p:spPr>
          <a:xfrm>
            <a:off x="457200" y="1523999"/>
            <a:ext cx="8229600" cy="4545966"/>
          </a:xfrm>
          <a:prstGeom prst="rect">
            <a:avLst/>
          </a:prstGeom>
          <a:solidFill>
            <a:schemeClr val="accent2"/>
          </a:solidFill>
          <a:ln>
            <a:solidFill>
              <a:srgbClr val="26262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First you will write your letter on notebook paper. This can be your messy, practice copy.</a:t>
            </a:r>
          </a:p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You will re-copy it </a:t>
            </a:r>
          </a:p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on nice paper</a:t>
            </a:r>
          </a:p>
          <a:p>
            <a:pPr>
              <a:defRPr sz="44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later. </a:t>
            </a:r>
          </a:p>
        </p:txBody>
      </p:sp>
      <p:pic>
        <p:nvPicPr>
          <p:cNvPr id="143" name="desk, pens, school" descr="desk, pens, school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8843" y="3810000"/>
            <a:ext cx="4337957" cy="28814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