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4" name="Shape 94"/>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Title &amp; Subtitle">
    <p:spTree>
      <p:nvGrpSpPr>
        <p:cNvPr id="1" name=""/>
        <p:cNvGrpSpPr/>
        <p:nvPr/>
      </p:nvGrpSpPr>
      <p:grpSpPr>
        <a:xfrm>
          <a:off x="0" y="0"/>
          <a:ext cx="0" cy="0"/>
          <a:chOff x="0" y="0"/>
          <a:chExt cx="0" cy="0"/>
        </a:xfrm>
      </p:grpSpPr>
      <p:sp>
        <p:nvSpPr>
          <p:cNvPr id="117" name="Shape 117"/>
          <p:cNvSpPr/>
          <p:nvPr>
            <p:ph type="title"/>
          </p:nvPr>
        </p:nvSpPr>
        <p:spPr>
          <a:xfrm>
            <a:off x="1270000" y="1638300"/>
            <a:ext cx="10464800" cy="3302000"/>
          </a:xfrm>
          <a:prstGeom prst="rect">
            <a:avLst/>
          </a:prstGeom>
        </p:spPr>
        <p:txBody>
          <a:bodyPr anchor="b"/>
          <a:lstStyle/>
          <a:p>
            <a:pPr/>
            <a:r>
              <a:t>Title Text</a:t>
            </a:r>
          </a:p>
        </p:txBody>
      </p:sp>
      <p:sp>
        <p:nvSpPr>
          <p:cNvPr id="118" name="Shape 118"/>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0" algn="ctr">
              <a:spcBef>
                <a:spcPts val="0"/>
              </a:spcBef>
              <a:buSzTx/>
              <a:buNone/>
              <a:defRPr sz="3200"/>
            </a:lvl2pPr>
            <a:lvl3pPr marL="0" indent="0" algn="ctr">
              <a:spcBef>
                <a:spcPts val="0"/>
              </a:spcBef>
              <a:buSzTx/>
              <a:buNone/>
              <a:defRPr sz="3200"/>
            </a:lvl3pPr>
            <a:lvl4pPr marL="0" indent="0" algn="ctr">
              <a:spcBef>
                <a:spcPts val="0"/>
              </a:spcBef>
              <a:buSzTx/>
              <a:buNone/>
              <a:defRPr sz="3200"/>
            </a:lvl4pPr>
            <a:lvl5pPr marL="0" indent="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19" name="Shape 11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hyperlink" Target="https://www.youtube.com/watch?v=PLTOVoHbH5c" TargetMode="External"/><Relationship Id="rId3" Type="http://schemas.openxmlformats.org/officeDocument/2006/relationships/image" Target="../media/image2.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ctrTitle"/>
          </p:nvPr>
        </p:nvSpPr>
        <p:spPr>
          <a:xfrm>
            <a:off x="1270000" y="3274516"/>
            <a:ext cx="10464800" cy="1665784"/>
          </a:xfrm>
          <a:prstGeom prst="rect">
            <a:avLst/>
          </a:prstGeom>
          <a:solidFill>
            <a:schemeClr val="accent1">
              <a:satOff val="-3355"/>
              <a:lumOff val="26614"/>
            </a:schemeClr>
          </a:solidFill>
          <a:ln w="50800">
            <a:solidFill>
              <a:srgbClr val="000000"/>
            </a:solidFill>
          </a:ln>
        </p:spPr>
        <p:txBody>
          <a:bodyPr/>
          <a:lstStyle>
            <a:lvl1pPr>
              <a:defRPr b="1">
                <a:latin typeface="Helvetica"/>
                <a:ea typeface="Helvetica"/>
                <a:cs typeface="Helvetica"/>
                <a:sym typeface="Helvetica"/>
              </a:defRPr>
            </a:lvl1pPr>
          </a:lstStyle>
          <a:p>
            <a:pPr/>
            <a:r>
              <a:t>Bell Ringers </a:t>
            </a:r>
          </a:p>
        </p:txBody>
      </p:sp>
      <p:sp>
        <p:nvSpPr>
          <p:cNvPr id="129" name="Shape 129"/>
          <p:cNvSpPr/>
          <p:nvPr>
            <p:ph type="subTitle" sz="quarter" idx="1"/>
          </p:nvPr>
        </p:nvSpPr>
        <p:spPr>
          <a:xfrm>
            <a:off x="1270000" y="5453985"/>
            <a:ext cx="10464800" cy="1398289"/>
          </a:xfrm>
          <a:prstGeom prst="rect">
            <a:avLst/>
          </a:prstGeom>
          <a:solidFill>
            <a:srgbClr val="000000"/>
          </a:solidFill>
          <a:ln w="50800">
            <a:solidFill>
              <a:srgbClr val="000000"/>
            </a:solidFill>
          </a:ln>
        </p:spPr>
        <p:txBody>
          <a:bodyPr/>
          <a:lstStyle/>
          <a:p>
            <a:pPr>
              <a:defRPr b="1">
                <a:solidFill>
                  <a:schemeClr val="accent1">
                    <a:satOff val="-3355"/>
                    <a:lumOff val="26614"/>
                  </a:schemeClr>
                </a:solidFill>
                <a:latin typeface="Helvetica"/>
                <a:ea typeface="Helvetica"/>
                <a:cs typeface="Helvetica"/>
                <a:sym typeface="Helvetica"/>
              </a:defRPr>
            </a:pPr>
            <a:r>
              <a:t>Grade 8 Week 6</a:t>
            </a:r>
          </a:p>
          <a:p>
            <a:pPr>
              <a:defRPr i="1" sz="4300">
                <a:solidFill>
                  <a:schemeClr val="accent1">
                    <a:satOff val="-3355"/>
                    <a:lumOff val="26614"/>
                  </a:schemeClr>
                </a:solidFill>
              </a:defRPr>
            </a:pPr>
            <a:r>
              <a:t>Expository Reading &amp; Writing Unit</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title"/>
          </p:nvPr>
        </p:nvSpPr>
        <p:spPr>
          <a:xfrm>
            <a:off x="952500" y="444500"/>
            <a:ext cx="11099800" cy="1809991"/>
          </a:xfrm>
          <a:prstGeom prst="rect">
            <a:avLst/>
          </a:prstGeom>
          <a:solidFill>
            <a:srgbClr val="000000"/>
          </a:solidFill>
          <a:ln w="50800">
            <a:solidFill>
              <a:srgbClr val="000000"/>
            </a:solidFill>
          </a:ln>
        </p:spPr>
        <p:txBody>
          <a:bodyPr/>
          <a:lstStyle>
            <a:lvl1pPr>
              <a:defRPr b="1">
                <a:solidFill>
                  <a:schemeClr val="accent1">
                    <a:satOff val="-3355"/>
                    <a:lumOff val="26614"/>
                  </a:schemeClr>
                </a:solidFill>
                <a:latin typeface="Helvetica"/>
                <a:ea typeface="Helvetica"/>
                <a:cs typeface="Helvetica"/>
                <a:sym typeface="Helvetica"/>
              </a:defRPr>
            </a:lvl1pPr>
          </a:lstStyle>
          <a:p>
            <a:pPr/>
            <a:r>
              <a:t>Bell Ringer 1</a:t>
            </a:r>
          </a:p>
        </p:txBody>
      </p:sp>
      <p:sp>
        <p:nvSpPr>
          <p:cNvPr id="132" name="Shape 132"/>
          <p:cNvSpPr/>
          <p:nvPr>
            <p:ph type="body" idx="1"/>
          </p:nvPr>
        </p:nvSpPr>
        <p:spPr>
          <a:prstGeom prst="rect">
            <a:avLst/>
          </a:prstGeom>
          <a:ln w="50800">
            <a:solidFill>
              <a:srgbClr val="000000"/>
            </a:solidFill>
          </a:ln>
        </p:spPr>
        <p:txBody>
          <a:bodyPr/>
          <a:lstStyle/>
          <a:p>
            <a:pPr marL="0" indent="0">
              <a:buSzTx/>
              <a:buNone/>
              <a:defRPr b="1">
                <a:latin typeface="Comic Sans MS"/>
                <a:ea typeface="Comic Sans MS"/>
                <a:cs typeface="Comic Sans MS"/>
                <a:sym typeface="Comic Sans MS"/>
              </a:defRPr>
            </a:pPr>
            <a:r>
              <a:t>When you read something either online or in a magazine, how can you tell that the writer is “credible”?</a:t>
            </a:r>
            <a:r>
              <a:rPr>
                <a:solidFill>
                  <a:schemeClr val="accent1"/>
                </a:solidFill>
              </a:rPr>
              <a:t> In other words, just because something appears in print and looks “official” doesn’t mean it’s accurate or even true.</a:t>
            </a:r>
            <a:r>
              <a:t> So how do you know that what you’re reading was written by someone who actually knows what they’re talking about? </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ph type="title"/>
          </p:nvPr>
        </p:nvSpPr>
        <p:spPr>
          <a:xfrm>
            <a:off x="952500" y="444500"/>
            <a:ext cx="11099800" cy="1809991"/>
          </a:xfrm>
          <a:prstGeom prst="rect">
            <a:avLst/>
          </a:prstGeom>
          <a:solidFill>
            <a:srgbClr val="000000"/>
          </a:solidFill>
          <a:ln w="50800">
            <a:solidFill>
              <a:srgbClr val="000000"/>
            </a:solidFill>
          </a:ln>
        </p:spPr>
        <p:txBody>
          <a:bodyPr/>
          <a:lstStyle>
            <a:lvl1pPr>
              <a:defRPr b="1">
                <a:solidFill>
                  <a:schemeClr val="accent1">
                    <a:satOff val="-3355"/>
                    <a:lumOff val="26614"/>
                  </a:schemeClr>
                </a:solidFill>
                <a:latin typeface="Helvetica"/>
                <a:ea typeface="Helvetica"/>
                <a:cs typeface="Helvetica"/>
                <a:sym typeface="Helvetica"/>
              </a:defRPr>
            </a:lvl1pPr>
          </a:lstStyle>
          <a:p>
            <a:pPr/>
            <a:r>
              <a:t>Bell Ringer 2</a:t>
            </a:r>
          </a:p>
        </p:txBody>
      </p:sp>
      <p:sp>
        <p:nvSpPr>
          <p:cNvPr id="135" name="Shape 135"/>
          <p:cNvSpPr/>
          <p:nvPr>
            <p:ph type="body" idx="1"/>
          </p:nvPr>
        </p:nvSpPr>
        <p:spPr>
          <a:prstGeom prst="rect">
            <a:avLst/>
          </a:prstGeom>
          <a:ln w="50800">
            <a:solidFill>
              <a:srgbClr val="000000"/>
            </a:solidFill>
          </a:ln>
        </p:spPr>
        <p:txBody>
          <a:bodyPr/>
          <a:lstStyle/>
          <a:p>
            <a:pPr marL="0" indent="0">
              <a:buSzTx/>
              <a:buNone/>
              <a:defRPr b="1">
                <a:latin typeface="Helvetica"/>
                <a:ea typeface="Helvetica"/>
                <a:cs typeface="Helvetica"/>
                <a:sym typeface="Helvetica"/>
              </a:defRPr>
            </a:pPr>
            <a:r>
              <a:rPr>
                <a:latin typeface="Comic Sans MS"/>
                <a:ea typeface="Comic Sans MS"/>
                <a:cs typeface="Comic Sans MS"/>
                <a:sym typeface="Comic Sans MS"/>
              </a:rPr>
              <a:t>Think about what we learned yesterday. Explain how you can tell whether something you’re reading is credible and trustworthy. </a:t>
            </a:r>
            <a:endParaRPr>
              <a:latin typeface="Comic Sans MS"/>
              <a:ea typeface="Comic Sans MS"/>
              <a:cs typeface="Comic Sans MS"/>
              <a:sym typeface="Comic Sans MS"/>
            </a:endParaRPr>
          </a:p>
          <a:p>
            <a:pPr marL="0" indent="0">
              <a:buSzTx/>
              <a:buNone/>
              <a:defRPr b="1">
                <a:latin typeface="Helvetica"/>
                <a:ea typeface="Helvetica"/>
                <a:cs typeface="Helvetica"/>
                <a:sym typeface="Helvetica"/>
              </a:defRPr>
            </a:pPr>
            <a:r>
              <a:rPr i="1" sz="3200">
                <a:solidFill>
                  <a:schemeClr val="accent1"/>
                </a:solidFill>
              </a:rPr>
              <a:t>If you weren’t here yesterday, then write about the answer to this bell ringer as best you can. You can always add to it based on what we discuss!</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7" name="Shape 137"/>
          <p:cNvSpPr/>
          <p:nvPr>
            <p:ph type="title"/>
          </p:nvPr>
        </p:nvSpPr>
        <p:spPr>
          <a:xfrm>
            <a:off x="1384299" y="8646573"/>
            <a:ext cx="10464801" cy="844844"/>
          </a:xfrm>
          <a:prstGeom prst="rect">
            <a:avLst/>
          </a:prstGeom>
          <a:ln w="50800">
            <a:solidFill>
              <a:srgbClr val="000000"/>
            </a:solidFill>
          </a:ln>
        </p:spPr>
        <p:txBody>
          <a:bodyPr/>
          <a:lstStyle>
            <a:lvl1pPr defTabSz="473201">
              <a:defRPr b="1" sz="3200" u="sng">
                <a:solidFill>
                  <a:srgbClr val="0000FF"/>
                </a:solidFill>
                <a:uFill>
                  <a:solidFill>
                    <a:srgbClr val="0000FF"/>
                  </a:solidFill>
                </a:uFill>
                <a:latin typeface="Helvetica"/>
                <a:ea typeface="Helvetica"/>
                <a:cs typeface="Helvetica"/>
                <a:sym typeface="Helvetica"/>
                <a:hlinkClick r:id="rId2" invalidUrl="" action="" tgtFrame="" tooltip="" history="1" highlightClick="0" endSnd="0"/>
              </a:defRPr>
            </a:lvl1pPr>
          </a:lstStyle>
          <a:p>
            <a:pPr>
              <a:defRPr u="none">
                <a:solidFill>
                  <a:schemeClr val="accent2"/>
                </a:solidFill>
                <a:uFillTx/>
              </a:defRPr>
            </a:pPr>
            <a:r>
              <a:rPr u="sng">
                <a:solidFill>
                  <a:srgbClr val="0000FF"/>
                </a:solidFill>
                <a:uFill>
                  <a:solidFill>
                    <a:srgbClr val="0000FF"/>
                  </a:solidFill>
                </a:uFill>
                <a:hlinkClick r:id="rId2" invalidUrl="" action="" tgtFrame="" tooltip="" history="1" highlightClick="0" endSnd="0"/>
              </a:rPr>
              <a:t>https://www.youtube.com/watch?v=PLTOVoHbH5c</a:t>
            </a:r>
          </a:p>
        </p:txBody>
      </p:sp>
      <p:pic>
        <p:nvPicPr>
          <p:cNvPr id="138" name="Screen Shot 2017-02-09 at 5.59.41 PM.png"/>
          <p:cNvPicPr>
            <a:picLocks noChangeAspect="1"/>
          </p:cNvPicPr>
          <p:nvPr/>
        </p:nvPicPr>
        <p:blipFill>
          <a:blip r:embed="rId3">
            <a:extLst/>
          </a:blip>
          <a:stretch>
            <a:fillRect/>
          </a:stretch>
        </p:blipFill>
        <p:spPr>
          <a:xfrm>
            <a:off x="2172326" y="3322057"/>
            <a:ext cx="8888747" cy="5102800"/>
          </a:xfrm>
          <a:prstGeom prst="rect">
            <a:avLst/>
          </a:prstGeom>
          <a:ln w="12700">
            <a:miter lim="400000"/>
          </a:ln>
        </p:spPr>
      </p:pic>
      <p:sp>
        <p:nvSpPr>
          <p:cNvPr id="139" name="Shape 139"/>
          <p:cNvSpPr/>
          <p:nvPr>
            <p:ph type="body" sz="quarter" idx="1"/>
          </p:nvPr>
        </p:nvSpPr>
        <p:spPr>
          <a:xfrm>
            <a:off x="952500" y="1293745"/>
            <a:ext cx="11099800" cy="1430647"/>
          </a:xfrm>
          <a:prstGeom prst="rect">
            <a:avLst/>
          </a:prstGeom>
          <a:ln w="50800">
            <a:solidFill>
              <a:srgbClr val="000000"/>
            </a:solidFill>
          </a:ln>
        </p:spPr>
        <p:txBody>
          <a:bodyPr anchor="ctr"/>
          <a:lstStyle>
            <a:lvl1pPr defTabSz="233679">
              <a:spcBef>
                <a:spcPts val="1600"/>
              </a:spcBef>
              <a:defRPr b="1" sz="3120">
                <a:latin typeface="Comic Sans MS"/>
                <a:ea typeface="Comic Sans MS"/>
                <a:cs typeface="Comic Sans MS"/>
                <a:sym typeface="Comic Sans MS"/>
              </a:defRPr>
            </a:lvl1pPr>
          </a:lstStyle>
          <a:p>
            <a:pPr>
              <a:defRPr>
                <a:latin typeface="Helvetica"/>
                <a:ea typeface="Helvetica"/>
                <a:cs typeface="Helvetica"/>
                <a:sym typeface="Helvetica"/>
              </a:defRPr>
            </a:pPr>
            <a:r>
              <a:rPr>
                <a:latin typeface="Comic Sans MS"/>
                <a:ea typeface="Comic Sans MS"/>
                <a:cs typeface="Comic Sans MS"/>
                <a:sym typeface="Comic Sans MS"/>
              </a:rPr>
              <a:t>Let’s review what we learned about yesterday regarding credible sources by watching a quick video!</a:t>
            </a:r>
            <a:endParaRPr>
              <a:latin typeface="Comic Sans MS"/>
              <a:ea typeface="Comic Sans MS"/>
              <a:cs typeface="Comic Sans MS"/>
              <a:sym typeface="Comic Sans MS"/>
            </a:endParaRPr>
          </a:p>
        </p:txBody>
      </p:sp>
      <p:sp>
        <p:nvSpPr>
          <p:cNvPr id="140" name="Shape 140"/>
          <p:cNvSpPr/>
          <p:nvPr/>
        </p:nvSpPr>
        <p:spPr>
          <a:xfrm>
            <a:off x="952500" y="286020"/>
            <a:ext cx="11099800" cy="844844"/>
          </a:xfrm>
          <a:prstGeom prst="rect">
            <a:avLst/>
          </a:prstGeom>
          <a:solidFill>
            <a:srgbClr val="000000"/>
          </a:solidFill>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332993">
              <a:defRPr b="1" sz="4560">
                <a:solidFill>
                  <a:schemeClr val="accent1">
                    <a:satOff val="-3355"/>
                    <a:lumOff val="26614"/>
                  </a:schemeClr>
                </a:solidFill>
                <a:latin typeface="Helvetica"/>
                <a:ea typeface="Helvetica"/>
                <a:cs typeface="Helvetica"/>
                <a:sym typeface="Helvetica"/>
              </a:defRPr>
            </a:lvl1pPr>
          </a:lstStyle>
          <a:p>
            <a:pPr/>
            <a:r>
              <a:t>Bell Ringer Continued…</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2" name="Shape 142"/>
          <p:cNvSpPr/>
          <p:nvPr>
            <p:ph type="title"/>
          </p:nvPr>
        </p:nvSpPr>
        <p:spPr>
          <a:xfrm>
            <a:off x="952500" y="444500"/>
            <a:ext cx="11099800" cy="1809991"/>
          </a:xfrm>
          <a:prstGeom prst="rect">
            <a:avLst/>
          </a:prstGeom>
          <a:solidFill>
            <a:srgbClr val="000000"/>
          </a:solidFill>
          <a:ln w="50800">
            <a:solidFill>
              <a:srgbClr val="000000"/>
            </a:solidFill>
          </a:ln>
        </p:spPr>
        <p:txBody>
          <a:bodyPr/>
          <a:lstStyle>
            <a:lvl1pPr>
              <a:defRPr b="1">
                <a:solidFill>
                  <a:schemeClr val="accent1">
                    <a:satOff val="-3355"/>
                    <a:lumOff val="26614"/>
                  </a:schemeClr>
                </a:solidFill>
                <a:latin typeface="Helvetica"/>
                <a:ea typeface="Helvetica"/>
                <a:cs typeface="Helvetica"/>
                <a:sym typeface="Helvetica"/>
              </a:defRPr>
            </a:lvl1pPr>
          </a:lstStyle>
          <a:p>
            <a:pPr/>
            <a:r>
              <a:t>Bell Ringer 3</a:t>
            </a:r>
          </a:p>
        </p:txBody>
      </p:sp>
      <p:sp>
        <p:nvSpPr>
          <p:cNvPr id="143" name="Shape 143"/>
          <p:cNvSpPr/>
          <p:nvPr>
            <p:ph type="body" idx="1"/>
          </p:nvPr>
        </p:nvSpPr>
        <p:spPr>
          <a:prstGeom prst="rect">
            <a:avLst/>
          </a:prstGeom>
          <a:ln w="50800">
            <a:solidFill>
              <a:srgbClr val="000000"/>
            </a:solidFill>
          </a:ln>
        </p:spPr>
        <p:txBody>
          <a:bodyPr/>
          <a:lstStyle/>
          <a:p>
            <a:pPr marL="0" indent="0" defTabSz="549148">
              <a:spcBef>
                <a:spcPts val="3900"/>
              </a:spcBef>
              <a:buSzTx/>
              <a:buNone/>
              <a:defRPr sz="3384"/>
            </a:pPr>
            <a:r>
              <a:rPr b="1">
                <a:latin typeface="Comic Sans MS"/>
                <a:ea typeface="Comic Sans MS"/>
                <a:cs typeface="Comic Sans MS"/>
                <a:sym typeface="Comic Sans MS"/>
              </a:rPr>
              <a:t>What are some topics you would like to know more about? Make a list of things that interest you that you’d like to sit down and just read about online. </a:t>
            </a:r>
            <a:endParaRPr b="1">
              <a:latin typeface="Comic Sans MS"/>
              <a:ea typeface="Comic Sans MS"/>
              <a:cs typeface="Comic Sans MS"/>
              <a:sym typeface="Comic Sans MS"/>
            </a:endParaRPr>
          </a:p>
          <a:p>
            <a:pPr marL="0" indent="0" defTabSz="549148">
              <a:spcBef>
                <a:spcPts val="3900"/>
              </a:spcBef>
              <a:buSzTx/>
              <a:buNone/>
              <a:defRPr sz="3384"/>
            </a:pPr>
            <a:r>
              <a:rPr i="1" sz="2820">
                <a:latin typeface="Arial"/>
                <a:ea typeface="Arial"/>
                <a:cs typeface="Arial"/>
                <a:sym typeface="Arial"/>
              </a:rPr>
              <a:t>For example, I’d love to know more about how Black Holes in outer space form because that’s just an amazing thing. I’d love to learn about how people survive living in deserts, too because that’s just incredible. I also wish I could learn more about why labradors get so many ear infections because maybe I could help my dog avoid getting them. I think that’s what I’ll read about today online.</a:t>
            </a:r>
            <a:r>
              <a:rPr i="1">
                <a:latin typeface="Arial"/>
                <a:ea typeface="Arial"/>
                <a:cs typeface="Arial"/>
                <a:sym typeface="Arial"/>
              </a:rPr>
              <a:t> </a:t>
            </a:r>
            <a:endParaRPr b="1">
              <a:latin typeface="Comic Sans MS"/>
              <a:ea typeface="Comic Sans MS"/>
              <a:cs typeface="Comic Sans MS"/>
              <a:sym typeface="Comic Sans MS"/>
            </a:endParaRPr>
          </a:p>
          <a:p>
            <a:pPr marL="0" indent="0" algn="ctr" defTabSz="549148">
              <a:spcBef>
                <a:spcPts val="3900"/>
              </a:spcBef>
              <a:buSzTx/>
              <a:buNone/>
              <a:defRPr sz="3384"/>
            </a:pPr>
            <a:r>
              <a:rPr b="1">
                <a:latin typeface="Comic Sans MS"/>
                <a:ea typeface="Comic Sans MS"/>
                <a:cs typeface="Comic Sans MS"/>
                <a:sym typeface="Comic Sans MS"/>
              </a:rPr>
              <a:t>What about you?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5" name="Shape 145"/>
          <p:cNvSpPr/>
          <p:nvPr>
            <p:ph type="title"/>
          </p:nvPr>
        </p:nvSpPr>
        <p:spPr>
          <a:xfrm>
            <a:off x="952500" y="444500"/>
            <a:ext cx="11099800" cy="1809991"/>
          </a:xfrm>
          <a:prstGeom prst="rect">
            <a:avLst/>
          </a:prstGeom>
          <a:solidFill>
            <a:srgbClr val="000000"/>
          </a:solidFill>
          <a:ln w="50800">
            <a:solidFill>
              <a:srgbClr val="000000"/>
            </a:solidFill>
          </a:ln>
        </p:spPr>
        <p:txBody>
          <a:bodyPr/>
          <a:lstStyle>
            <a:lvl1pPr>
              <a:defRPr b="1">
                <a:solidFill>
                  <a:schemeClr val="accent1">
                    <a:satOff val="-3355"/>
                    <a:lumOff val="26614"/>
                  </a:schemeClr>
                </a:solidFill>
                <a:latin typeface="Helvetica"/>
                <a:ea typeface="Helvetica"/>
                <a:cs typeface="Helvetica"/>
                <a:sym typeface="Helvetica"/>
              </a:defRPr>
            </a:lvl1pPr>
          </a:lstStyle>
          <a:p>
            <a:pPr/>
            <a:r>
              <a:t>Bell Ringer 4</a:t>
            </a:r>
          </a:p>
        </p:txBody>
      </p:sp>
      <p:sp>
        <p:nvSpPr>
          <p:cNvPr id="146" name="Shape 146"/>
          <p:cNvSpPr/>
          <p:nvPr>
            <p:ph type="body" idx="1"/>
          </p:nvPr>
        </p:nvSpPr>
        <p:spPr>
          <a:prstGeom prst="rect">
            <a:avLst/>
          </a:prstGeom>
          <a:ln w="50800">
            <a:solidFill>
              <a:srgbClr val="000000"/>
            </a:solidFill>
          </a:ln>
        </p:spPr>
        <p:txBody>
          <a:bodyPr/>
          <a:lstStyle>
            <a:lvl1pPr marL="0" indent="0">
              <a:buSzTx/>
              <a:buNone/>
              <a:defRPr b="1">
                <a:solidFill>
                  <a:schemeClr val="accent1"/>
                </a:solidFill>
                <a:latin typeface="Comic Sans MS"/>
                <a:ea typeface="Comic Sans MS"/>
                <a:cs typeface="Comic Sans MS"/>
                <a:sym typeface="Comic Sans MS"/>
              </a:defRPr>
            </a:lvl1pPr>
          </a:lstStyle>
          <a:p>
            <a:pPr/>
            <a:r>
              <a:t>When you’re trying to make your ideas seem more believable and mature, how can finding and using other sources (quotes from experts) help your message and build your own credibility?</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p:nvPr>
        </p:nvSpPr>
        <p:spPr>
          <a:xfrm>
            <a:off x="952500" y="444500"/>
            <a:ext cx="11099800" cy="1809991"/>
          </a:xfrm>
          <a:prstGeom prst="rect">
            <a:avLst/>
          </a:prstGeom>
          <a:solidFill>
            <a:srgbClr val="000000"/>
          </a:solidFill>
          <a:ln w="50800">
            <a:solidFill>
              <a:srgbClr val="000000"/>
            </a:solidFill>
          </a:ln>
        </p:spPr>
        <p:txBody>
          <a:bodyPr/>
          <a:lstStyle>
            <a:lvl1pPr>
              <a:defRPr b="1">
                <a:solidFill>
                  <a:schemeClr val="accent1">
                    <a:satOff val="-3355"/>
                    <a:lumOff val="26614"/>
                  </a:schemeClr>
                </a:solidFill>
                <a:latin typeface="Helvetica"/>
                <a:ea typeface="Helvetica"/>
                <a:cs typeface="Helvetica"/>
                <a:sym typeface="Helvetica"/>
              </a:defRPr>
            </a:lvl1pPr>
          </a:lstStyle>
          <a:p>
            <a:pPr/>
            <a:r>
              <a:t>Bell Ringer 5</a:t>
            </a:r>
          </a:p>
        </p:txBody>
      </p:sp>
      <p:sp>
        <p:nvSpPr>
          <p:cNvPr id="149" name="Shape 149"/>
          <p:cNvSpPr/>
          <p:nvPr>
            <p:ph type="body" idx="1"/>
          </p:nvPr>
        </p:nvSpPr>
        <p:spPr>
          <a:prstGeom prst="rect">
            <a:avLst/>
          </a:prstGeom>
          <a:ln w="50800">
            <a:solidFill>
              <a:srgbClr val="000000"/>
            </a:solidFill>
          </a:ln>
        </p:spPr>
        <p:txBody>
          <a:bodyPr/>
          <a:lstStyle/>
          <a:p>
            <a:pPr marL="0" indent="0">
              <a:buSzTx/>
              <a:buNone/>
              <a:defRPr b="1">
                <a:latin typeface="Comic Sans MS"/>
                <a:ea typeface="Comic Sans MS"/>
                <a:cs typeface="Comic Sans MS"/>
                <a:sym typeface="Comic Sans MS"/>
              </a:defRPr>
            </a:pPr>
            <a:r>
              <a:rPr>
                <a:solidFill>
                  <a:schemeClr val="accent1"/>
                </a:solidFill>
              </a:rPr>
              <a:t>When you’re writing about a topic, what do you do in your head or on paper to help you get organized? </a:t>
            </a:r>
            <a:r>
              <a:t>In other words, explain what you do to break down your ideas, organize them, and figure out how you’re going to get things done. Everyone has a slightly different way of thinking and organizing and getting ready to write, so explain what your personal process is. </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