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Title Text</a:t>
            </a:r>
          </a:p>
        </p:txBody>
      </p:sp>
      <p:sp>
        <p:nvSpPr>
          <p:cNvPr id="12" name="Shape 12"/>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pPr/>
            <a:r>
              <a:t>–Johnny Appleseed</a:t>
            </a:r>
          </a:p>
        </p:txBody>
      </p:sp>
      <p:sp>
        <p:nvSpPr>
          <p:cNvPr id="94" name="Shape 94"/>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pPr/>
            <a:r>
              <a:t>“Type a quote here.” </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1" name="Shape 21"/>
          <p:cNvSpPr/>
          <p:nvPr>
            <p:ph type="title"/>
          </p:nvPr>
        </p:nvSpPr>
        <p:spPr>
          <a:xfrm>
            <a:off x="1270000" y="6718300"/>
            <a:ext cx="10464800" cy="1422400"/>
          </a:xfrm>
          <a:prstGeom prst="rect">
            <a:avLst/>
          </a:prstGeom>
        </p:spPr>
        <p:txBody>
          <a:bodyPr anchor="b"/>
          <a:lstStyle/>
          <a:p>
            <a:pPr/>
            <a:r>
              <a:t>Title Text</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270000" y="3225800"/>
            <a:ext cx="10464800" cy="33020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9" name="Shape 39"/>
          <p:cNvSpPr/>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Shape 40"/>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724518" y="889000"/>
            <a:ext cx="5334001" cy="3771900"/>
          </a:xfrm>
          <a:prstGeom prst="rect">
            <a:avLst/>
          </a:prstGeom>
        </p:spPr>
        <p:txBody>
          <a:bodyPr lIns="91439" tIns="45719" rIns="91439" bIns="45719" anchor="t">
            <a:noAutofit/>
          </a:bodyPr>
          <a:lstStyle/>
          <a:p>
            <a:pPr/>
          </a:p>
        </p:txBody>
      </p:sp>
      <p:sp>
        <p:nvSpPr>
          <p:cNvPr id="85" name="Shape 85"/>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ealthypets/" TargetMode="External"/><Relationship Id="rId3" Type="http://schemas.openxmlformats.org/officeDocument/2006/relationships/hyperlink" Target="http://www.whole-dog-journal" TargetMode="Externa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m_EAxomGhNY" TargetMode="External"/><Relationship Id="rId3" Type="http://schemas.openxmlformats.org/officeDocument/2006/relationships/image" Target="../media/image2.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ealthypets/" TargetMode="Externa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hyperlink" Target="http://www.whole-dog-journal.com/issues/7_6/features/Canine-Ear-Infections_5642-1.html"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ctrTitle"/>
          </p:nvPr>
        </p:nvSpPr>
        <p:spPr>
          <a:prstGeom prst="rect">
            <a:avLst/>
          </a:prstGeom>
          <a:ln w="50800">
            <a:solidFill>
              <a:srgbClr val="000000"/>
            </a:solidFill>
          </a:ln>
        </p:spPr>
        <p:txBody>
          <a:bodyPr/>
          <a:lstStyle/>
          <a:p>
            <a:pPr/>
            <a:r>
              <a:t>How to CITE an Online Source of Information</a:t>
            </a:r>
          </a:p>
        </p:txBody>
      </p:sp>
      <p:sp>
        <p:nvSpPr>
          <p:cNvPr id="120" name="Shape 120"/>
          <p:cNvSpPr/>
          <p:nvPr>
            <p:ph type="subTitle" sz="quarter" idx="1"/>
          </p:nvPr>
        </p:nvSpPr>
        <p:spPr>
          <a:xfrm>
            <a:off x="1270000" y="5676900"/>
            <a:ext cx="10464800" cy="2307002"/>
          </a:xfrm>
          <a:prstGeom prst="rect">
            <a:avLst/>
          </a:prstGeom>
        </p:spPr>
        <p:txBody>
          <a:bodyPr/>
          <a:lstStyle>
            <a:lvl1pPr>
              <a:defRPr b="1" sz="5300">
                <a:solidFill>
                  <a:schemeClr val="accent5">
                    <a:hueOff val="-444211"/>
                    <a:satOff val="-14915"/>
                    <a:lumOff val="22857"/>
                  </a:schemeClr>
                </a:solidFill>
                <a:latin typeface="Helvetica"/>
                <a:ea typeface="Helvetica"/>
                <a:cs typeface="Helvetica"/>
                <a:sym typeface="Helvetica"/>
              </a:defRPr>
            </a:lvl1pPr>
          </a:lstStyle>
          <a:p>
            <a:pPr/>
            <a:r>
              <a:t>How to give credit to a source you pulled information from</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Shape 152"/>
          <p:cNvSpPr/>
          <p:nvPr/>
        </p:nvSpPr>
        <p:spPr>
          <a:xfrm>
            <a:off x="694307" y="1073146"/>
            <a:ext cx="11616185" cy="7607308"/>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latin typeface="Helvetica"/>
                <a:ea typeface="Helvetica"/>
                <a:cs typeface="Helvetica"/>
                <a:sym typeface="Helvetica"/>
              </a:defRPr>
            </a:pPr>
            <a:r>
              <a:t>I’m off to a great start! </a:t>
            </a:r>
          </a:p>
          <a:p>
            <a:pPr>
              <a:defRPr b="1">
                <a:latin typeface="Helvetica"/>
                <a:ea typeface="Helvetica"/>
                <a:cs typeface="Helvetica"/>
                <a:sym typeface="Helvetica"/>
              </a:defRPr>
            </a:pPr>
            <a:r>
              <a:t>That was a helpful website with a nice article that I found interesting, relevant, and current. </a:t>
            </a:r>
          </a:p>
          <a:p>
            <a:pPr/>
          </a:p>
          <a:p>
            <a:pPr>
              <a:defRPr sz="3300">
                <a:solidFill>
                  <a:schemeClr val="accent2"/>
                </a:solidFill>
              </a:defRPr>
            </a:pPr>
            <a:r>
              <a:rPr b="1">
                <a:latin typeface="Helvetica"/>
                <a:ea typeface="Helvetica"/>
                <a:cs typeface="Helvetica"/>
                <a:sym typeface="Helvetica"/>
              </a:rPr>
              <a:t>You know what? I actually ended up finding </a:t>
            </a:r>
            <a:r>
              <a:rPr b="1">
                <a:solidFill>
                  <a:schemeClr val="accent5">
                    <a:hueOff val="-444211"/>
                    <a:satOff val="-14915"/>
                    <a:lumOff val="22857"/>
                  </a:schemeClr>
                </a:solidFill>
                <a:latin typeface="Helvetica"/>
                <a:ea typeface="Helvetica"/>
                <a:cs typeface="Helvetica"/>
                <a:sym typeface="Helvetica"/>
              </a:rPr>
              <a:t>three</a:t>
            </a:r>
            <a:r>
              <a:rPr b="1">
                <a:latin typeface="Helvetica"/>
                <a:ea typeface="Helvetica"/>
                <a:cs typeface="Helvetica"/>
                <a:sym typeface="Helvetica"/>
              </a:rPr>
              <a:t> websites with credible information written by actual doctors who have authority and experience! I’m going to use to help me understand my dog’s ear infection issues.</a:t>
            </a:r>
            <a:r>
              <a:t> </a:t>
            </a:r>
          </a:p>
          <a:p>
            <a:pPr/>
          </a:p>
          <a:p>
            <a:pPr>
              <a:defRPr b="1" sz="3500">
                <a:latin typeface="Helvetica"/>
                <a:ea typeface="Helvetica"/>
                <a:cs typeface="Helvetica"/>
                <a:sym typeface="Helvetica"/>
              </a:defRPr>
            </a:pPr>
            <a:r>
              <a:t>I need to list those three sources on their own separate page that I’ll call the </a:t>
            </a:r>
            <a:r>
              <a:rPr>
                <a:solidFill>
                  <a:schemeClr val="accent2"/>
                </a:solidFill>
              </a:rPr>
              <a:t>“Works Cited” page</a:t>
            </a:r>
            <a:r>
              <a:t>. Some people also refer to it as a “Bibliography” page. </a:t>
            </a:r>
          </a:p>
          <a:p>
            <a:pPr/>
          </a:p>
          <a:p>
            <a:pPr>
              <a:defRPr b="1">
                <a:solidFill>
                  <a:schemeClr val="accent1"/>
                </a:solidFill>
                <a:latin typeface="Helvetica"/>
                <a:ea typeface="Helvetica"/>
                <a:cs typeface="Helvetica"/>
                <a:sym typeface="Helvetica"/>
              </a:defRPr>
            </a:pPr>
            <a:r>
              <a:t>Here’s what that looks like: </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nvSpPr>
        <p:spPr>
          <a:xfrm>
            <a:off x="572790" y="1720850"/>
            <a:ext cx="11859220" cy="631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latin typeface="Helvetica"/>
                <a:ea typeface="Helvetica"/>
                <a:cs typeface="Helvetica"/>
                <a:sym typeface="Helvetica"/>
              </a:defRPr>
            </a:pPr>
            <a:r>
              <a:t>Works Cited</a:t>
            </a:r>
          </a:p>
          <a:p>
            <a:pPr lvl="1" algn="l">
              <a:defRPr b="1" sz="2700">
                <a:latin typeface="Arial"/>
                <a:ea typeface="Arial"/>
                <a:cs typeface="Arial"/>
                <a:sym typeface="Arial"/>
              </a:defRPr>
            </a:pPr>
          </a:p>
          <a:p>
            <a:pPr lvl="1" algn="l">
              <a:defRPr b="1" sz="2700">
                <a:latin typeface="Arial"/>
                <a:ea typeface="Arial"/>
                <a:cs typeface="Arial"/>
                <a:sym typeface="Arial"/>
              </a:defRPr>
            </a:pPr>
          </a:p>
          <a:p>
            <a:pPr lvl="1" algn="l">
              <a:defRPr b="1" sz="2700">
                <a:latin typeface="Arial"/>
                <a:ea typeface="Arial"/>
                <a:cs typeface="Arial"/>
                <a:sym typeface="Arial"/>
              </a:defRPr>
            </a:pPr>
            <a:r>
              <a:t>Becker, D.K. </a:t>
            </a:r>
            <a:r>
              <a:rPr i="1"/>
              <a:t>Itchy, Smelly Dog? Yeast Infection May Be the Problem.</a:t>
            </a:r>
            <a:endParaRPr i="1"/>
          </a:p>
          <a:p>
            <a:pPr lvl="3" algn="l">
              <a:defRPr b="1" sz="2700">
                <a:latin typeface="Arial"/>
                <a:ea typeface="Arial"/>
                <a:cs typeface="Arial"/>
                <a:sym typeface="Arial"/>
              </a:defRPr>
            </a:pPr>
            <a:r>
              <a:rPr i="1"/>
              <a:t>         </a:t>
            </a:r>
            <a:r>
              <a:t>(2011, May 03). Retrieved from </a:t>
            </a:r>
            <a:r>
              <a:rPr u="sng">
                <a:hlinkClick r:id="rId2" invalidUrl="" action="" tgtFrame="" tooltip="" history="1" highlightClick="0" endSnd="0"/>
              </a:rPr>
              <a:t>http://healthypets/</a:t>
            </a:r>
          </a:p>
          <a:p>
            <a:pPr lvl="4" algn="l">
              <a:defRPr b="1" sz="2700">
                <a:latin typeface="Arial"/>
                <a:ea typeface="Arial"/>
                <a:cs typeface="Arial"/>
                <a:sym typeface="Arial"/>
              </a:defRPr>
            </a:pPr>
            <a:r>
              <a:t>       archive/2011/05/03</a:t>
            </a:r>
          </a:p>
          <a:p>
            <a:pPr lvl="1" algn="l">
              <a:defRPr b="1" sz="2700">
                <a:latin typeface="Arial"/>
                <a:ea typeface="Arial"/>
                <a:cs typeface="Arial"/>
                <a:sym typeface="Arial"/>
              </a:defRPr>
            </a:pPr>
          </a:p>
          <a:p>
            <a:pPr lvl="1" algn="l">
              <a:defRPr b="1" sz="2700">
                <a:latin typeface="Arial"/>
                <a:ea typeface="Arial"/>
                <a:cs typeface="Arial"/>
                <a:sym typeface="Arial"/>
              </a:defRPr>
            </a:pPr>
            <a:r>
              <a:t>Orgel, Elie C. </a:t>
            </a:r>
            <a:r>
              <a:rPr i="1"/>
              <a:t>Dog Ear Infections: Symptoms, Causes, Treatments,</a:t>
            </a:r>
            <a:r>
              <a:t>  </a:t>
            </a:r>
          </a:p>
          <a:p>
            <a:pPr lvl="7" algn="l">
              <a:defRPr b="1" sz="2700">
                <a:latin typeface="Arial"/>
                <a:ea typeface="Arial"/>
                <a:cs typeface="Arial"/>
                <a:sym typeface="Arial"/>
              </a:defRPr>
            </a:pPr>
            <a:r>
              <a:t>and Prevention. (2015 November 23). Retrieved from </a:t>
            </a:r>
            <a:r>
              <a:rPr u="sng"/>
              <a:t>http://www.akc.org/content/health/articles/dog-ear-infections/</a:t>
            </a:r>
            <a:r>
              <a:t> </a:t>
            </a:r>
          </a:p>
          <a:p>
            <a:pPr lvl="1" algn="l">
              <a:defRPr b="1" sz="2700">
                <a:latin typeface="Arial"/>
                <a:ea typeface="Arial"/>
                <a:cs typeface="Arial"/>
                <a:sym typeface="Arial"/>
              </a:defRPr>
            </a:pPr>
          </a:p>
          <a:p>
            <a:pPr lvl="1" algn="l">
              <a:defRPr b="1" sz="2700">
                <a:latin typeface="Arial"/>
                <a:ea typeface="Arial"/>
                <a:cs typeface="Arial"/>
                <a:sym typeface="Arial"/>
              </a:defRPr>
            </a:pPr>
            <a:r>
              <a:t>Puotinen, C.J. </a:t>
            </a:r>
            <a:r>
              <a:rPr i="1"/>
              <a:t>Chronic Ear Infections in Dogs</a:t>
            </a:r>
            <a:r>
              <a:t>. (2016, February 3).        </a:t>
            </a:r>
          </a:p>
          <a:p>
            <a:pPr lvl="2" algn="l">
              <a:defRPr b="1" sz="2700">
                <a:latin typeface="Arial"/>
                <a:ea typeface="Arial"/>
                <a:cs typeface="Arial"/>
                <a:sym typeface="Arial"/>
              </a:defRPr>
            </a:pPr>
            <a:r>
              <a:t>           Retrieved from </a:t>
            </a:r>
            <a:r>
              <a:rPr u="sng">
                <a:hlinkClick r:id="rId3" invalidUrl="" action="" tgtFrame="" tooltip="" history="1" highlightClick="0" endSnd="0"/>
              </a:rPr>
              <a:t>http://www.whole-dog-journal</a:t>
            </a:r>
            <a:r>
              <a:rPr u="sng"/>
              <a:t>.com/issues /7_6/              </a:t>
            </a:r>
            <a:endParaRPr u="sng"/>
          </a:p>
          <a:p>
            <a:pPr lvl="6" algn="l">
              <a:defRPr b="1" sz="2700" u="sng">
                <a:latin typeface="Arial"/>
                <a:ea typeface="Arial"/>
                <a:cs typeface="Arial"/>
                <a:sym typeface="Arial"/>
              </a:defRPr>
            </a:pPr>
            <a:r>
              <a:t>  features/Canine-Ear-Infections_5642-1.html</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Shape 156"/>
          <p:cNvSpPr/>
          <p:nvPr/>
        </p:nvSpPr>
        <p:spPr>
          <a:xfrm>
            <a:off x="694307" y="1435099"/>
            <a:ext cx="11616185" cy="68834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latin typeface="Helvetica"/>
                <a:ea typeface="Helvetica"/>
                <a:cs typeface="Helvetica"/>
                <a:sym typeface="Helvetica"/>
              </a:defRPr>
            </a:pPr>
            <a:r>
              <a:t>Everything you see on a Works Cited page is there for a reason. It must be exact. </a:t>
            </a:r>
          </a:p>
          <a:p>
            <a:pPr algn="l">
              <a:defRPr b="1">
                <a:latin typeface="Helvetica"/>
                <a:ea typeface="Helvetica"/>
                <a:cs typeface="Helvetica"/>
                <a:sym typeface="Helvetica"/>
              </a:defRPr>
            </a:pPr>
          </a:p>
          <a:p>
            <a:pPr algn="l">
              <a:defRPr sz="4300">
                <a:solidFill>
                  <a:schemeClr val="accent2"/>
                </a:solidFill>
                <a:latin typeface="Bradley Hand ITC TT-Bold"/>
                <a:ea typeface="Bradley Hand ITC TT-Bold"/>
                <a:cs typeface="Bradley Hand ITC TT-Bold"/>
                <a:sym typeface="Bradley Hand ITC TT-Bold"/>
              </a:defRPr>
            </a:pPr>
            <a:r>
              <a:t>So let’s talk about what was done on that Works Cited page and point out some specific things. </a:t>
            </a:r>
          </a:p>
          <a:p>
            <a:pPr algn="l">
              <a:defRPr b="1">
                <a:latin typeface="Helvetica"/>
                <a:ea typeface="Helvetica"/>
                <a:cs typeface="Helvetica"/>
                <a:sym typeface="Helvetica"/>
              </a:defRPr>
            </a:pPr>
          </a:p>
          <a:p>
            <a:pPr algn="l">
              <a:defRPr b="1">
                <a:solidFill>
                  <a:schemeClr val="accent1"/>
                </a:solidFill>
                <a:latin typeface="Comic Sans MS"/>
                <a:ea typeface="Comic Sans MS"/>
                <a:cs typeface="Comic Sans MS"/>
                <a:sym typeface="Comic Sans MS"/>
              </a:defRPr>
            </a:pPr>
            <a:r>
              <a:t>Look at the example of a Works Cited page on your desk and let’s use the questions on the next few slides to talk about what we see that we want to make sure we’re doing on our own Works Cited page when we create one!</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Shape 158"/>
          <p:cNvSpPr/>
          <p:nvPr/>
        </p:nvSpPr>
        <p:spPr>
          <a:xfrm>
            <a:off x="572790" y="3162299"/>
            <a:ext cx="11859220" cy="34290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latin typeface="Helvetica"/>
                <a:ea typeface="Helvetica"/>
                <a:cs typeface="Helvetica"/>
                <a:sym typeface="Helvetica"/>
              </a:defRPr>
            </a:pPr>
            <a:r>
              <a:t>Look at the title of the page. Notice it’s titled as </a:t>
            </a:r>
          </a:p>
          <a:p>
            <a:pPr>
              <a:defRPr b="1">
                <a:latin typeface="Helvetica"/>
                <a:ea typeface="Helvetica"/>
                <a:cs typeface="Helvetica"/>
                <a:sym typeface="Helvetica"/>
              </a:defRPr>
            </a:pPr>
            <a:r>
              <a:t>Works Cited and not “Works Cited” or </a:t>
            </a:r>
            <a:r>
              <a:rPr u="sng"/>
              <a:t>Works Cited</a:t>
            </a:r>
            <a:r>
              <a:t>.</a:t>
            </a:r>
          </a:p>
          <a:p>
            <a:pPr>
              <a:defRPr b="1">
                <a:latin typeface="Helvetica"/>
                <a:ea typeface="Helvetica"/>
                <a:cs typeface="Helvetica"/>
                <a:sym typeface="Helvetica"/>
              </a:defRPr>
            </a:pPr>
          </a:p>
          <a:p>
            <a:pPr>
              <a:defRPr b="1">
                <a:latin typeface="Helvetica"/>
                <a:ea typeface="Helvetica"/>
                <a:cs typeface="Helvetica"/>
                <a:sym typeface="Helvetica"/>
              </a:defRPr>
            </a:pPr>
            <a:r>
              <a:t>With your partner or small group, talk about the actual meaning of the title Works Cited.</a:t>
            </a:r>
          </a:p>
        </p:txBody>
      </p:sp>
      <p:sp>
        <p:nvSpPr>
          <p:cNvPr id="159" name="Shape 159"/>
          <p:cNvSpPr/>
          <p:nvPr/>
        </p:nvSpPr>
        <p:spPr>
          <a:xfrm>
            <a:off x="5238563" y="1289112"/>
            <a:ext cx="2527673"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1</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nvSpPr>
        <p:spPr>
          <a:xfrm>
            <a:off x="572790" y="2616200"/>
            <a:ext cx="11859220" cy="45212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solidFill>
                  <a:schemeClr val="accent1"/>
                </a:solidFill>
                <a:latin typeface="Helvetica"/>
                <a:ea typeface="Helvetica"/>
                <a:cs typeface="Helvetica"/>
                <a:sym typeface="Helvetica"/>
              </a:defRPr>
            </a:pPr>
            <a:r>
              <a:t>The meaning of Works Cited is that the “works” are the online sources, like each website you get information from is considered a piece of “work”.</a:t>
            </a:r>
          </a:p>
          <a:p>
            <a:pPr>
              <a:defRPr b="1">
                <a:latin typeface="Helvetica"/>
                <a:ea typeface="Helvetica"/>
                <a:cs typeface="Helvetica"/>
                <a:sym typeface="Helvetica"/>
              </a:defRPr>
            </a:pPr>
          </a:p>
          <a:p>
            <a:pPr>
              <a:defRPr b="1">
                <a:solidFill>
                  <a:schemeClr val="accent1"/>
                </a:solidFill>
                <a:latin typeface="Helvetica"/>
                <a:ea typeface="Helvetica"/>
                <a:cs typeface="Helvetica"/>
                <a:sym typeface="Helvetica"/>
              </a:defRPr>
            </a:pPr>
            <a:r>
              <a:t>The word “cited” means that you are “citing” or listing &amp; showing which online “works” you’re using for the information you’re getting. </a:t>
            </a:r>
          </a:p>
        </p:txBody>
      </p:sp>
      <p:sp>
        <p:nvSpPr>
          <p:cNvPr id="162" name="Shape 162"/>
          <p:cNvSpPr/>
          <p:nvPr/>
        </p:nvSpPr>
        <p:spPr>
          <a:xfrm>
            <a:off x="4357650" y="1289112"/>
            <a:ext cx="4289500"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1 Answer</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64"/>
          <p:cNvSpPr/>
          <p:nvPr/>
        </p:nvSpPr>
        <p:spPr>
          <a:xfrm>
            <a:off x="572790" y="3708399"/>
            <a:ext cx="11859220" cy="23368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latin typeface="Helvetica"/>
                <a:ea typeface="Helvetica"/>
                <a:cs typeface="Helvetica"/>
                <a:sym typeface="Helvetica"/>
              </a:defRPr>
            </a:pPr>
            <a:r>
              <a:t>With your partner or small group, talk about</a:t>
            </a:r>
          </a:p>
          <a:p>
            <a:pPr>
              <a:defRPr b="1">
                <a:latin typeface="Helvetica"/>
                <a:ea typeface="Helvetica"/>
                <a:cs typeface="Helvetica"/>
                <a:sym typeface="Helvetica"/>
              </a:defRPr>
            </a:pPr>
            <a:r>
              <a:t>what you notice about the way the lines of the sources are indented. </a:t>
            </a:r>
          </a:p>
        </p:txBody>
      </p:sp>
      <p:sp>
        <p:nvSpPr>
          <p:cNvPr id="165" name="Shape 165"/>
          <p:cNvSpPr/>
          <p:nvPr/>
        </p:nvSpPr>
        <p:spPr>
          <a:xfrm>
            <a:off x="5238563" y="1289112"/>
            <a:ext cx="2527673"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2</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7" name="Shape 167"/>
          <p:cNvSpPr/>
          <p:nvPr/>
        </p:nvSpPr>
        <p:spPr>
          <a:xfrm>
            <a:off x="572790" y="3162299"/>
            <a:ext cx="11859220" cy="34290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a:solidFill>
                  <a:schemeClr val="accent1"/>
                </a:solidFill>
                <a:latin typeface="Helvetica"/>
                <a:ea typeface="Helvetica"/>
                <a:cs typeface="Helvetica"/>
                <a:sym typeface="Helvetica"/>
              </a:defRPr>
            </a:lvl1pPr>
          </a:lstStyle>
          <a:p>
            <a:pPr/>
            <a:r>
              <a:t>You know how normally you indent the first line in a paragraph? Well, for a Works Cited page, you start at the far left side and then if you need more lines below that, then you indent all those other lines! It’s called a “hanging indention” because the top line of each source “hangs” out over the other lines! Fun, right?</a:t>
            </a:r>
          </a:p>
        </p:txBody>
      </p:sp>
      <p:sp>
        <p:nvSpPr>
          <p:cNvPr id="168" name="Shape 168"/>
          <p:cNvSpPr/>
          <p:nvPr/>
        </p:nvSpPr>
        <p:spPr>
          <a:xfrm>
            <a:off x="4357650" y="1289112"/>
            <a:ext cx="4289500"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2 Answer</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 name="Shape 170"/>
          <p:cNvSpPr/>
          <p:nvPr/>
        </p:nvSpPr>
        <p:spPr>
          <a:xfrm>
            <a:off x="572790" y="3708399"/>
            <a:ext cx="11859220" cy="23368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latin typeface="Helvetica"/>
                <a:ea typeface="Helvetica"/>
                <a:cs typeface="Helvetica"/>
                <a:sym typeface="Helvetica"/>
              </a:defRPr>
            </a:pPr>
            <a:r>
              <a:t>With your partner or small group, talk about</a:t>
            </a:r>
          </a:p>
          <a:p>
            <a:pPr>
              <a:defRPr b="1">
                <a:latin typeface="Helvetica"/>
                <a:ea typeface="Helvetica"/>
                <a:cs typeface="Helvetica"/>
                <a:sym typeface="Helvetica"/>
              </a:defRPr>
            </a:pPr>
            <a:r>
              <a:t>what you notice about the order of the three sources. How did I know in what order to list them? </a:t>
            </a:r>
          </a:p>
        </p:txBody>
      </p:sp>
      <p:sp>
        <p:nvSpPr>
          <p:cNvPr id="171" name="Shape 171"/>
          <p:cNvSpPr/>
          <p:nvPr/>
        </p:nvSpPr>
        <p:spPr>
          <a:xfrm>
            <a:off x="5238563" y="1289112"/>
            <a:ext cx="2527673"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3</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nvSpPr>
        <p:spPr>
          <a:xfrm>
            <a:off x="572790" y="2708372"/>
            <a:ext cx="11859220" cy="56134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solidFill>
                  <a:schemeClr val="accent1"/>
                </a:solidFill>
                <a:latin typeface="Helvetica"/>
                <a:ea typeface="Helvetica"/>
                <a:cs typeface="Helvetica"/>
                <a:sym typeface="Helvetica"/>
              </a:defRPr>
            </a:pPr>
            <a:r>
              <a:t>The three sources are listed in order of author’s last name, so it’s all alphabetical based on last name!</a:t>
            </a:r>
          </a:p>
          <a:p>
            <a:pPr>
              <a:defRPr b="1">
                <a:solidFill>
                  <a:schemeClr val="accent1"/>
                </a:solidFill>
                <a:latin typeface="Helvetica"/>
                <a:ea typeface="Helvetica"/>
                <a:cs typeface="Helvetica"/>
                <a:sym typeface="Helvetica"/>
              </a:defRPr>
            </a:pPr>
            <a:r>
              <a:t>So easy, right?</a:t>
            </a:r>
          </a:p>
          <a:p>
            <a:pPr>
              <a:defRPr b="1">
                <a:solidFill>
                  <a:schemeClr val="accent1"/>
                </a:solidFill>
                <a:latin typeface="Helvetica"/>
                <a:ea typeface="Helvetica"/>
                <a:cs typeface="Helvetica"/>
                <a:sym typeface="Helvetica"/>
              </a:defRPr>
            </a:pPr>
            <a:r>
              <a:t>Right!</a:t>
            </a:r>
          </a:p>
          <a:p>
            <a:pPr>
              <a:defRPr b="1">
                <a:solidFill>
                  <a:schemeClr val="accent1"/>
                </a:solidFill>
                <a:latin typeface="Helvetica"/>
                <a:ea typeface="Helvetica"/>
                <a:cs typeface="Helvetica"/>
                <a:sym typeface="Helvetica"/>
              </a:defRPr>
            </a:pPr>
          </a:p>
          <a:p>
            <a:pPr algn="l">
              <a:defRPr b="1">
                <a:solidFill>
                  <a:schemeClr val="accent1"/>
                </a:solidFill>
                <a:latin typeface="Helvetica"/>
                <a:ea typeface="Helvetica"/>
                <a:cs typeface="Helvetica"/>
                <a:sym typeface="Helvetica"/>
              </a:defRPr>
            </a:pPr>
            <a:r>
              <a:t>And do you see how the only time we skip a line is between the actual entries? ONLY skip a line between the sources you are citing. DO NOT skip a line within the actual entries. </a:t>
            </a:r>
          </a:p>
        </p:txBody>
      </p:sp>
      <p:sp>
        <p:nvSpPr>
          <p:cNvPr id="174" name="Shape 174"/>
          <p:cNvSpPr/>
          <p:nvPr/>
        </p:nvSpPr>
        <p:spPr>
          <a:xfrm>
            <a:off x="4357650" y="1289112"/>
            <a:ext cx="4289500"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3 Answer</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6" name="Shape 176"/>
          <p:cNvSpPr/>
          <p:nvPr/>
        </p:nvSpPr>
        <p:spPr>
          <a:xfrm>
            <a:off x="572790" y="3708399"/>
            <a:ext cx="11859220" cy="23368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b="1">
                <a:latin typeface="Helvetica"/>
                <a:ea typeface="Helvetica"/>
                <a:cs typeface="Helvetica"/>
                <a:sym typeface="Helvetica"/>
              </a:defRPr>
            </a:pPr>
            <a:r>
              <a:t>With your partner or small group, talk about</a:t>
            </a:r>
          </a:p>
          <a:p>
            <a:pPr>
              <a:defRPr b="1">
                <a:latin typeface="Helvetica"/>
                <a:ea typeface="Helvetica"/>
                <a:cs typeface="Helvetica"/>
                <a:sym typeface="Helvetica"/>
              </a:defRPr>
            </a:pPr>
            <a:r>
              <a:t>what you think you’d have to do if you found an amazing article from a trustworthy, credible website but there was no author listed. </a:t>
            </a:r>
          </a:p>
        </p:txBody>
      </p:sp>
      <p:sp>
        <p:nvSpPr>
          <p:cNvPr id="177" name="Shape 177"/>
          <p:cNvSpPr/>
          <p:nvPr/>
        </p:nvSpPr>
        <p:spPr>
          <a:xfrm>
            <a:off x="5238563" y="1289112"/>
            <a:ext cx="2527673"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4</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subTitle" sz="quarter" idx="1"/>
          </p:nvPr>
        </p:nvSpPr>
        <p:spPr>
          <a:xfrm>
            <a:off x="1371600" y="8580966"/>
            <a:ext cx="10464800" cy="775098"/>
          </a:xfrm>
          <a:prstGeom prst="rect">
            <a:avLst/>
          </a:prstGeom>
          <a:ln w="25400">
            <a:solidFill>
              <a:srgbClr val="000000"/>
            </a:solidFill>
          </a:ln>
        </p:spPr>
        <p:txBody>
          <a:bodyPr/>
          <a:lstStyle>
            <a:lvl1pPr>
              <a:defRPr b="1" u="sng">
                <a:latin typeface="Helvetica"/>
                <a:ea typeface="Helvetica"/>
                <a:cs typeface="Helvetica"/>
                <a:sym typeface="Helvetica"/>
                <a:hlinkClick r:id="rId2" invalidUrl="" action="" tgtFrame="" tooltip="" history="1" highlightClick="0" endSnd="0"/>
              </a:defRPr>
            </a:lvl1pPr>
          </a:lstStyle>
          <a:p>
            <a:pPr>
              <a:defRPr u="none"/>
            </a:pPr>
            <a:r>
              <a:rPr u="sng">
                <a:hlinkClick r:id="rId2" invalidUrl="" action="" tgtFrame="" tooltip="" history="1" highlightClick="0" endSnd="0"/>
              </a:rPr>
              <a:t>https://www.youtube.com/watch?v=m_EAxomGhNY</a:t>
            </a:r>
          </a:p>
        </p:txBody>
      </p:sp>
      <p:sp>
        <p:nvSpPr>
          <p:cNvPr id="123" name="Shape 123"/>
          <p:cNvSpPr/>
          <p:nvPr/>
        </p:nvSpPr>
        <p:spPr>
          <a:xfrm>
            <a:off x="1511300" y="664633"/>
            <a:ext cx="10464800" cy="1644386"/>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defRPr b="1" sz="3200">
                <a:latin typeface="Helvetica"/>
                <a:ea typeface="Helvetica"/>
                <a:cs typeface="Helvetica"/>
                <a:sym typeface="Helvetica"/>
              </a:defRPr>
            </a:lvl1pPr>
          </a:lstStyle>
          <a:p>
            <a:pPr/>
            <a:r>
              <a:t>Yesterday we learned about how to make sure we’re using reliable online sources to research a topic. Let’s review that with a quick 5 minute video!</a:t>
            </a:r>
          </a:p>
        </p:txBody>
      </p:sp>
      <p:pic>
        <p:nvPicPr>
          <p:cNvPr id="124" name="Screen Shot 2017-02-10 at 5.17.17 AM.png"/>
          <p:cNvPicPr>
            <a:picLocks noChangeAspect="1"/>
          </p:cNvPicPr>
          <p:nvPr/>
        </p:nvPicPr>
        <p:blipFill>
          <a:blip r:embed="rId3">
            <a:extLst/>
          </a:blip>
          <a:stretch>
            <a:fillRect/>
          </a:stretch>
        </p:blipFill>
        <p:spPr>
          <a:xfrm>
            <a:off x="2099997" y="2773686"/>
            <a:ext cx="9554200" cy="5342614"/>
          </a:xfrm>
          <a:prstGeom prst="rect">
            <a:avLst/>
          </a:prstGeom>
          <a:ln w="12700">
            <a:miter lim="400000"/>
          </a:ln>
        </p:spPr>
      </p:pic>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9" name="Shape 179"/>
          <p:cNvSpPr/>
          <p:nvPr/>
        </p:nvSpPr>
        <p:spPr>
          <a:xfrm>
            <a:off x="251500" y="2391348"/>
            <a:ext cx="12501800" cy="22860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b="1" sz="3500">
                <a:solidFill>
                  <a:schemeClr val="accent1"/>
                </a:solidFill>
                <a:latin typeface="Helvetica"/>
                <a:ea typeface="Helvetica"/>
                <a:cs typeface="Helvetica"/>
                <a:sym typeface="Helvetica"/>
              </a:defRPr>
            </a:lvl1pPr>
          </a:lstStyle>
          <a:p>
            <a:pPr/>
            <a:r>
              <a:t>If you found an amazing article from a trustworthy, credible website but there was no author listed, you would simply leave the author’s name off the Works Cited page and just start with the title of the article, like this: </a:t>
            </a:r>
          </a:p>
        </p:txBody>
      </p:sp>
      <p:sp>
        <p:nvSpPr>
          <p:cNvPr id="180" name="Shape 180"/>
          <p:cNvSpPr/>
          <p:nvPr/>
        </p:nvSpPr>
        <p:spPr>
          <a:xfrm>
            <a:off x="5175051" y="464826"/>
            <a:ext cx="2654698" cy="1244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b="1">
                <a:solidFill>
                  <a:schemeClr val="accent5"/>
                </a:solidFill>
                <a:latin typeface="Helvetica"/>
                <a:ea typeface="Helvetica"/>
                <a:cs typeface="Helvetica"/>
                <a:sym typeface="Helvetica"/>
              </a:defRPr>
            </a:pPr>
            <a:r>
              <a:t>Question 4</a:t>
            </a:r>
          </a:p>
          <a:p>
            <a:pPr>
              <a:defRPr b="1">
                <a:solidFill>
                  <a:schemeClr val="accent5"/>
                </a:solidFill>
                <a:latin typeface="Helvetica"/>
                <a:ea typeface="Helvetica"/>
                <a:cs typeface="Helvetica"/>
                <a:sym typeface="Helvetica"/>
              </a:defRPr>
            </a:pPr>
            <a:r>
              <a:t>Answer</a:t>
            </a:r>
          </a:p>
        </p:txBody>
      </p:sp>
      <p:sp>
        <p:nvSpPr>
          <p:cNvPr id="181" name="Shape 181"/>
          <p:cNvSpPr/>
          <p:nvPr/>
        </p:nvSpPr>
        <p:spPr>
          <a:xfrm>
            <a:off x="577775" y="5333869"/>
            <a:ext cx="11849250" cy="17659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2" algn="l">
              <a:defRPr b="1" sz="2900">
                <a:latin typeface="Arial"/>
                <a:ea typeface="Arial"/>
                <a:cs typeface="Arial"/>
                <a:sym typeface="Arial"/>
              </a:defRPr>
            </a:pPr>
            <a:r>
              <a:rPr i="1"/>
              <a:t>Itchy, Smelly Dog? Yeast Infection May Be the Problem. </a:t>
            </a:r>
            <a:endParaRPr i="1"/>
          </a:p>
          <a:p>
            <a:pPr lvl="2" algn="l">
              <a:defRPr b="1" sz="2900">
                <a:latin typeface="Arial"/>
                <a:ea typeface="Arial"/>
                <a:cs typeface="Arial"/>
                <a:sym typeface="Arial"/>
              </a:defRPr>
            </a:pPr>
            <a:r>
              <a:rPr i="1"/>
              <a:t>           </a:t>
            </a:r>
            <a:r>
              <a:t>(2011, May 03). Retrieved from </a:t>
            </a:r>
            <a:r>
              <a:rPr u="sng">
                <a:hlinkClick r:id="rId2" invalidUrl="" action="" tgtFrame="" tooltip="" history="1" highlightClick="0" endSnd="0"/>
              </a:rPr>
              <a:t>http://healthypets/</a:t>
            </a:r>
            <a:r>
              <a:rPr u="sng"/>
              <a:t>archive/ </a:t>
            </a:r>
            <a:endParaRPr u="sng"/>
          </a:p>
          <a:p>
            <a:pPr lvl="6" algn="l">
              <a:defRPr b="1" sz="2900">
                <a:latin typeface="Arial"/>
                <a:ea typeface="Arial"/>
                <a:cs typeface="Arial"/>
                <a:sym typeface="Arial"/>
              </a:defRPr>
            </a:pPr>
            <a:r>
              <a:t>   </a:t>
            </a:r>
            <a:r>
              <a:rPr u="sng"/>
              <a:t>2011/05/03</a:t>
            </a:r>
            <a:endParaRPr u="sng"/>
          </a:p>
        </p:txBody>
      </p:sp>
      <p:sp>
        <p:nvSpPr>
          <p:cNvPr id="182" name="Shape 182"/>
          <p:cNvSpPr/>
          <p:nvPr/>
        </p:nvSpPr>
        <p:spPr>
          <a:xfrm>
            <a:off x="251500" y="7469514"/>
            <a:ext cx="12501800" cy="12192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b="1" sz="3500">
                <a:solidFill>
                  <a:schemeClr val="accent1"/>
                </a:solidFill>
                <a:latin typeface="Helvetica"/>
                <a:ea typeface="Helvetica"/>
                <a:cs typeface="Helvetica"/>
                <a:sym typeface="Helvetica"/>
              </a:defRPr>
            </a:lvl1pPr>
          </a:lstStyle>
          <a:p>
            <a:pPr/>
            <a:r>
              <a:t>Also, you would still alphabetize this information in your list based on the “I” in the title. </a:t>
            </a:r>
          </a:p>
        </p:txBody>
      </p:sp>
    </p:spTree>
  </p:cSld>
  <p:clrMapOvr>
    <a:masterClrMapping/>
  </p:clrMapOvr>
  <p:transition xmlns:p14="http://schemas.microsoft.com/office/powerpoint/2010/main" spd="med" advClick="1" p14:dur="1000"/>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nvSpPr>
        <p:spPr>
          <a:xfrm>
            <a:off x="572790" y="3162299"/>
            <a:ext cx="11859220" cy="34290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latin typeface="Helvetica"/>
                <a:ea typeface="Helvetica"/>
                <a:cs typeface="Helvetica"/>
                <a:sym typeface="Helvetica"/>
              </a:defRPr>
            </a:pPr>
            <a:r>
              <a:t>With your partner or small group, talk about</a:t>
            </a:r>
          </a:p>
          <a:p>
            <a:pPr algn="l">
              <a:defRPr b="1">
                <a:latin typeface="Helvetica"/>
                <a:ea typeface="Helvetica"/>
                <a:cs typeface="Helvetica"/>
                <a:sym typeface="Helvetica"/>
              </a:defRPr>
            </a:pPr>
            <a:r>
              <a:t>what you notice about the punctuation used throughout each entry. </a:t>
            </a:r>
            <a:r>
              <a:rPr>
                <a:solidFill>
                  <a:schemeClr val="accent2"/>
                </a:solidFill>
              </a:rPr>
              <a:t>What’s capitalized and what’s not?</a:t>
            </a:r>
            <a:r>
              <a:t> </a:t>
            </a:r>
            <a:r>
              <a:rPr>
                <a:solidFill>
                  <a:schemeClr val="accent6"/>
                </a:solidFill>
              </a:rPr>
              <a:t>Why is certain information italicized?</a:t>
            </a:r>
            <a:r>
              <a:rPr>
                <a:solidFill>
                  <a:schemeClr val="accent1"/>
                </a:solidFill>
              </a:rPr>
              <a:t> Where are the periods used?</a:t>
            </a:r>
            <a:r>
              <a:t> </a:t>
            </a:r>
            <a:r>
              <a:rPr>
                <a:solidFill>
                  <a:schemeClr val="accent5">
                    <a:hueOff val="-444211"/>
                    <a:satOff val="-14915"/>
                    <a:lumOff val="22857"/>
                  </a:schemeClr>
                </a:solidFill>
              </a:rPr>
              <a:t>What about the way the date is written? </a:t>
            </a:r>
          </a:p>
        </p:txBody>
      </p:sp>
      <p:sp>
        <p:nvSpPr>
          <p:cNvPr id="185" name="Shape 185"/>
          <p:cNvSpPr/>
          <p:nvPr/>
        </p:nvSpPr>
        <p:spPr>
          <a:xfrm>
            <a:off x="5238563" y="1289112"/>
            <a:ext cx="2527673"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5</a:t>
            </a:r>
          </a:p>
        </p:txBody>
      </p:sp>
    </p:spTree>
  </p:cSld>
  <p:clrMapOvr>
    <a:masterClrMapping/>
  </p:clrMapOvr>
  <p:transition xmlns:p14="http://schemas.microsoft.com/office/powerpoint/2010/main" spd="med" advClick="1" p14:dur="1000"/>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7" name="Shape 187"/>
          <p:cNvSpPr/>
          <p:nvPr/>
        </p:nvSpPr>
        <p:spPr>
          <a:xfrm>
            <a:off x="241414" y="2650347"/>
            <a:ext cx="12521972" cy="56134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latin typeface="Helvetica"/>
                <a:ea typeface="Helvetica"/>
                <a:cs typeface="Helvetica"/>
                <a:sym typeface="Helvetica"/>
              </a:defRPr>
            </a:pPr>
            <a:r>
              <a:rPr>
                <a:solidFill>
                  <a:schemeClr val="accent2"/>
                </a:solidFill>
              </a:rPr>
              <a:t>What’s capitalized and what’s not?</a:t>
            </a:r>
            <a:r>
              <a:t> </a:t>
            </a:r>
          </a:p>
          <a:p>
            <a:pPr algn="l"/>
            <a:r>
              <a:t>- The title of the article, the author’s name or initials, dates</a:t>
            </a:r>
          </a:p>
          <a:p>
            <a:pPr algn="l"/>
            <a:r>
              <a:t>- Don’t worry about capitalization within the URL</a:t>
            </a:r>
          </a:p>
          <a:p>
            <a:pPr algn="l">
              <a:defRPr b="1">
                <a:latin typeface="Helvetica"/>
                <a:ea typeface="Helvetica"/>
                <a:cs typeface="Helvetica"/>
                <a:sym typeface="Helvetica"/>
              </a:defRPr>
            </a:pPr>
            <a:r>
              <a:rPr>
                <a:solidFill>
                  <a:schemeClr val="accent6"/>
                </a:solidFill>
              </a:rPr>
              <a:t>Why is certain information italicized?</a:t>
            </a:r>
            <a:r>
              <a:rPr>
                <a:solidFill>
                  <a:schemeClr val="accent1"/>
                </a:solidFill>
              </a:rPr>
              <a:t> </a:t>
            </a:r>
            <a:endParaRPr>
              <a:solidFill>
                <a:schemeClr val="accent1"/>
              </a:solidFill>
            </a:endParaRPr>
          </a:p>
          <a:p>
            <a:pPr marL="444500" indent="-444500" algn="l">
              <a:buSzPct val="75000"/>
              <a:buChar char="-"/>
            </a:pPr>
            <a:r>
              <a:t>Titles of website articles can be italicized for emphasis</a:t>
            </a:r>
            <a:endParaRPr>
              <a:solidFill>
                <a:schemeClr val="accent1"/>
              </a:solidFill>
            </a:endParaRPr>
          </a:p>
          <a:p>
            <a:pPr algn="l">
              <a:defRPr b="1">
                <a:latin typeface="Helvetica"/>
                <a:ea typeface="Helvetica"/>
                <a:cs typeface="Helvetica"/>
                <a:sym typeface="Helvetica"/>
              </a:defRPr>
            </a:pPr>
            <a:r>
              <a:rPr>
                <a:solidFill>
                  <a:schemeClr val="accent1"/>
                </a:solidFill>
              </a:rPr>
              <a:t>Where are the periods used?</a:t>
            </a:r>
            <a:r>
              <a:t> </a:t>
            </a:r>
          </a:p>
          <a:p>
            <a:pPr marL="444500" indent="-444500" algn="l">
              <a:buSzPct val="75000"/>
              <a:buChar char="-"/>
            </a:pPr>
            <a:r>
              <a:t>At the end of the website or article title &amp; after the date</a:t>
            </a:r>
            <a:endParaRPr>
              <a:solidFill>
                <a:schemeClr val="accent1"/>
              </a:solidFill>
            </a:endParaRPr>
          </a:p>
          <a:p>
            <a:pPr algn="l">
              <a:defRPr b="1">
                <a:latin typeface="Helvetica"/>
                <a:ea typeface="Helvetica"/>
                <a:cs typeface="Helvetica"/>
                <a:sym typeface="Helvetica"/>
              </a:defRPr>
            </a:pPr>
            <a:r>
              <a:rPr>
                <a:solidFill>
                  <a:schemeClr val="accent5">
                    <a:hueOff val="-444211"/>
                    <a:satOff val="-14915"/>
                    <a:lumOff val="22857"/>
                  </a:schemeClr>
                </a:solidFill>
              </a:rPr>
              <a:t>What about the way the date is written? </a:t>
            </a:r>
            <a:endParaRPr>
              <a:solidFill>
                <a:schemeClr val="accent5">
                  <a:hueOff val="-444211"/>
                  <a:satOff val="-14915"/>
                  <a:lumOff val="22857"/>
                </a:schemeClr>
              </a:solidFill>
            </a:endParaRPr>
          </a:p>
          <a:p>
            <a:pPr marL="444500" indent="-444500" algn="l">
              <a:buSzPct val="75000"/>
              <a:buChar char="-"/>
            </a:pPr>
            <a:r>
              <a:t>year with a comma, month spelled fully, day</a:t>
            </a:r>
          </a:p>
          <a:p>
            <a:pPr marL="444500" indent="-444500" algn="l">
              <a:buSzPct val="75000"/>
              <a:buChar char="-"/>
            </a:pPr>
            <a:r>
              <a:t>place it all in parenthesis</a:t>
            </a:r>
          </a:p>
        </p:txBody>
      </p:sp>
      <p:sp>
        <p:nvSpPr>
          <p:cNvPr id="188" name="Shape 188"/>
          <p:cNvSpPr/>
          <p:nvPr/>
        </p:nvSpPr>
        <p:spPr>
          <a:xfrm>
            <a:off x="4230513" y="1289112"/>
            <a:ext cx="4543774"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5 Answers</a:t>
            </a:r>
          </a:p>
        </p:txBody>
      </p:sp>
    </p:spTree>
  </p:cSld>
  <p:clrMapOvr>
    <a:masterClrMapping/>
  </p:clrMapOvr>
  <p:transition xmlns:p14="http://schemas.microsoft.com/office/powerpoint/2010/main" spd="med" advClick="1" p14:dur="1000"/>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0" name="Shape 190"/>
          <p:cNvSpPr/>
          <p:nvPr/>
        </p:nvSpPr>
        <p:spPr>
          <a:xfrm>
            <a:off x="241414" y="2650347"/>
            <a:ext cx="12521972" cy="56134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latin typeface="Helvetica"/>
                <a:ea typeface="Helvetica"/>
                <a:cs typeface="Helvetica"/>
                <a:sym typeface="Helvetica"/>
              </a:defRPr>
            </a:pPr>
            <a:r>
              <a:rPr>
                <a:solidFill>
                  <a:schemeClr val="accent2"/>
                </a:solidFill>
              </a:rPr>
              <a:t>What’s capitalized and what’s not?</a:t>
            </a:r>
            <a:r>
              <a:t> </a:t>
            </a:r>
          </a:p>
          <a:p>
            <a:pPr algn="l"/>
            <a:r>
              <a:t>- The title of the article, the author’s name or initials, dates</a:t>
            </a:r>
          </a:p>
          <a:p>
            <a:pPr algn="l"/>
            <a:r>
              <a:t>- Don’t worry about capitalization within the URL</a:t>
            </a:r>
          </a:p>
          <a:p>
            <a:pPr algn="l">
              <a:defRPr b="1">
                <a:latin typeface="Helvetica"/>
                <a:ea typeface="Helvetica"/>
                <a:cs typeface="Helvetica"/>
                <a:sym typeface="Helvetica"/>
              </a:defRPr>
            </a:pPr>
            <a:r>
              <a:rPr>
                <a:solidFill>
                  <a:schemeClr val="accent6"/>
                </a:solidFill>
              </a:rPr>
              <a:t>Why is certain information italicized?</a:t>
            </a:r>
            <a:r>
              <a:rPr>
                <a:solidFill>
                  <a:schemeClr val="accent1"/>
                </a:solidFill>
              </a:rPr>
              <a:t> </a:t>
            </a:r>
            <a:endParaRPr>
              <a:solidFill>
                <a:schemeClr val="accent1"/>
              </a:solidFill>
            </a:endParaRPr>
          </a:p>
          <a:p>
            <a:pPr marL="444500" indent="-444500" algn="l">
              <a:buSzPct val="75000"/>
              <a:buChar char="-"/>
            </a:pPr>
            <a:r>
              <a:t>Titles of website articles can be italicized for emphasis</a:t>
            </a:r>
            <a:endParaRPr>
              <a:solidFill>
                <a:schemeClr val="accent1"/>
              </a:solidFill>
            </a:endParaRPr>
          </a:p>
          <a:p>
            <a:pPr algn="l">
              <a:defRPr b="1">
                <a:latin typeface="Helvetica"/>
                <a:ea typeface="Helvetica"/>
                <a:cs typeface="Helvetica"/>
                <a:sym typeface="Helvetica"/>
              </a:defRPr>
            </a:pPr>
            <a:r>
              <a:rPr>
                <a:solidFill>
                  <a:schemeClr val="accent1"/>
                </a:solidFill>
              </a:rPr>
              <a:t>Where are the periods used?</a:t>
            </a:r>
            <a:r>
              <a:t> </a:t>
            </a:r>
          </a:p>
          <a:p>
            <a:pPr marL="444500" indent="-444500" algn="l">
              <a:buSzPct val="75000"/>
              <a:buChar char="-"/>
            </a:pPr>
            <a:r>
              <a:t>At the end of the website or article title &amp; after the date</a:t>
            </a:r>
            <a:endParaRPr>
              <a:solidFill>
                <a:schemeClr val="accent1"/>
              </a:solidFill>
            </a:endParaRPr>
          </a:p>
          <a:p>
            <a:pPr algn="l">
              <a:defRPr b="1">
                <a:latin typeface="Helvetica"/>
                <a:ea typeface="Helvetica"/>
                <a:cs typeface="Helvetica"/>
                <a:sym typeface="Helvetica"/>
              </a:defRPr>
            </a:pPr>
            <a:r>
              <a:rPr>
                <a:solidFill>
                  <a:schemeClr val="accent5">
                    <a:hueOff val="-444211"/>
                    <a:satOff val="-14915"/>
                    <a:lumOff val="22857"/>
                  </a:schemeClr>
                </a:solidFill>
              </a:rPr>
              <a:t>What about the way the date is written? </a:t>
            </a:r>
            <a:endParaRPr>
              <a:solidFill>
                <a:schemeClr val="accent5">
                  <a:hueOff val="-444211"/>
                  <a:satOff val="-14915"/>
                  <a:lumOff val="22857"/>
                </a:schemeClr>
              </a:solidFill>
            </a:endParaRPr>
          </a:p>
          <a:p>
            <a:pPr marL="444500" indent="-444500" algn="l">
              <a:buSzPct val="75000"/>
              <a:buChar char="-"/>
            </a:pPr>
            <a:r>
              <a:t>year with a comma, month spelled fully, day</a:t>
            </a:r>
          </a:p>
          <a:p>
            <a:pPr marL="444500" indent="-444500" algn="l">
              <a:buSzPct val="75000"/>
              <a:buChar char="-"/>
            </a:pPr>
            <a:r>
              <a:t>place it all in parenthesis</a:t>
            </a:r>
          </a:p>
        </p:txBody>
      </p:sp>
      <p:sp>
        <p:nvSpPr>
          <p:cNvPr id="191" name="Shape 191"/>
          <p:cNvSpPr/>
          <p:nvPr/>
        </p:nvSpPr>
        <p:spPr>
          <a:xfrm>
            <a:off x="4230513" y="1289112"/>
            <a:ext cx="4543774"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Question 5 Answers</a:t>
            </a:r>
          </a:p>
        </p:txBody>
      </p:sp>
    </p:spTree>
  </p:cSld>
  <p:clrMapOvr>
    <a:masterClrMapping/>
  </p:clrMapOvr>
  <p:transition xmlns:p14="http://schemas.microsoft.com/office/powerpoint/2010/main" spd="med" advClick="1" p14:dur="1000"/>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3" name="Shape 193"/>
          <p:cNvSpPr/>
          <p:nvPr/>
        </p:nvSpPr>
        <p:spPr>
          <a:xfrm>
            <a:off x="241414" y="1867013"/>
            <a:ext cx="12521972" cy="56134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a:latin typeface="Helvetica"/>
                <a:ea typeface="Helvetica"/>
                <a:cs typeface="Helvetica"/>
                <a:sym typeface="Helvetica"/>
              </a:defRPr>
            </a:pPr>
            <a:r>
              <a:rPr>
                <a:solidFill>
                  <a:schemeClr val="accent2"/>
                </a:solidFill>
              </a:rPr>
              <a:t>Use your list of credible, reliable online sources from yesterday to research a topic you’re interested in. </a:t>
            </a:r>
            <a:endParaRPr>
              <a:solidFill>
                <a:schemeClr val="accent2"/>
              </a:solidFill>
            </a:endParaRPr>
          </a:p>
          <a:p>
            <a:pPr algn="l">
              <a:defRPr b="1">
                <a:latin typeface="Helvetica"/>
                <a:ea typeface="Helvetica"/>
                <a:cs typeface="Helvetica"/>
                <a:sym typeface="Helvetica"/>
              </a:defRPr>
            </a:pPr>
            <a:endParaRPr>
              <a:solidFill>
                <a:schemeClr val="accent2"/>
              </a:solidFill>
            </a:endParaRPr>
          </a:p>
          <a:p>
            <a:pPr algn="l">
              <a:defRPr b="1">
                <a:latin typeface="Helvetica"/>
                <a:ea typeface="Helvetica"/>
                <a:cs typeface="Helvetica"/>
                <a:sym typeface="Helvetica"/>
              </a:defRPr>
            </a:pPr>
            <a:r>
              <a:rPr>
                <a:solidFill>
                  <a:schemeClr val="accent2"/>
                </a:solidFill>
              </a:rPr>
              <a:t>You don’t have to actually write a research paper today! </a:t>
            </a:r>
            <a:endParaRPr>
              <a:solidFill>
                <a:schemeClr val="accent2"/>
              </a:solidFill>
            </a:endParaRPr>
          </a:p>
          <a:p>
            <a:pPr algn="l">
              <a:defRPr b="1">
                <a:latin typeface="Helvetica"/>
                <a:ea typeface="Helvetica"/>
                <a:cs typeface="Helvetica"/>
                <a:sym typeface="Helvetica"/>
              </a:defRPr>
            </a:pPr>
            <a:endParaRPr>
              <a:solidFill>
                <a:schemeClr val="accent2"/>
              </a:solidFill>
            </a:endParaRPr>
          </a:p>
          <a:p>
            <a:pPr algn="l">
              <a:defRPr b="1">
                <a:solidFill>
                  <a:schemeClr val="accent1"/>
                </a:solidFill>
                <a:latin typeface="Helvetica"/>
                <a:ea typeface="Helvetica"/>
                <a:cs typeface="Helvetica"/>
                <a:sym typeface="Helvetica"/>
              </a:defRPr>
            </a:pPr>
            <a:r>
              <a:t>All you have to do is think of a topic that interests you, find three articles using those websites to learn more about it, and then create a Works Cited page where you list and write the three specific sources you used the most today. </a:t>
            </a:r>
          </a:p>
        </p:txBody>
      </p:sp>
      <p:sp>
        <p:nvSpPr>
          <p:cNvPr id="194" name="Shape 194"/>
          <p:cNvSpPr/>
          <p:nvPr/>
        </p:nvSpPr>
        <p:spPr>
          <a:xfrm>
            <a:off x="4464025" y="621827"/>
            <a:ext cx="4076750"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LET’S PRACTICE!</a:t>
            </a:r>
          </a:p>
        </p:txBody>
      </p:sp>
      <p:sp>
        <p:nvSpPr>
          <p:cNvPr id="195" name="Shape 195"/>
          <p:cNvSpPr/>
          <p:nvPr/>
        </p:nvSpPr>
        <p:spPr>
          <a:xfrm>
            <a:off x="4366491" y="8027099"/>
            <a:ext cx="4931992"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5"/>
                </a:solidFill>
                <a:latin typeface="Helvetica"/>
                <a:ea typeface="Helvetica"/>
                <a:cs typeface="Helvetica"/>
                <a:sym typeface="Helvetica"/>
              </a:defRPr>
            </a:lvl1pPr>
          </a:lstStyle>
          <a:p>
            <a:pPr/>
            <a:r>
              <a:t>LET’S GET STARTED!</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ctrTitle"/>
          </p:nvPr>
        </p:nvSpPr>
        <p:spPr>
          <a:prstGeom prst="rect">
            <a:avLst/>
          </a:prstGeom>
        </p:spPr>
        <p:txBody>
          <a:bodyPr/>
          <a:lstStyle/>
          <a:p>
            <a:pPr/>
            <a:r>
              <a:t>How to CITE an Online Source of Information</a:t>
            </a:r>
          </a:p>
        </p:txBody>
      </p:sp>
      <p:sp>
        <p:nvSpPr>
          <p:cNvPr id="127" name="Shape 127"/>
          <p:cNvSpPr/>
          <p:nvPr>
            <p:ph type="subTitle" sz="quarter" idx="1"/>
          </p:nvPr>
        </p:nvSpPr>
        <p:spPr>
          <a:xfrm>
            <a:off x="1270000" y="5676900"/>
            <a:ext cx="10464800" cy="1130300"/>
          </a:xfrm>
          <a:prstGeom prst="rect">
            <a:avLst/>
          </a:prstGeom>
        </p:spPr>
        <p:txBody>
          <a:bodyPr/>
          <a:lstStyle/>
          <a:p>
            <a:pPr/>
            <a:r>
              <a:t>How to give credit to a source you pulled a quote from</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 name="Shape 129"/>
          <p:cNvSpPr/>
          <p:nvPr>
            <p:ph type="title"/>
          </p:nvPr>
        </p:nvSpPr>
        <p:spPr>
          <a:xfrm>
            <a:off x="952500" y="444500"/>
            <a:ext cx="11099800" cy="1346333"/>
          </a:xfrm>
          <a:prstGeom prst="rect">
            <a:avLst/>
          </a:prstGeom>
        </p:spPr>
        <p:txBody>
          <a:bodyPr/>
          <a:lstStyle/>
          <a:p>
            <a:pPr/>
            <a:r>
              <a:t>Here’s the situation…</a:t>
            </a:r>
          </a:p>
        </p:txBody>
      </p:sp>
      <p:sp>
        <p:nvSpPr>
          <p:cNvPr id="130" name="Shape 130"/>
          <p:cNvSpPr/>
          <p:nvPr>
            <p:ph type="body" idx="1"/>
          </p:nvPr>
        </p:nvSpPr>
        <p:spPr>
          <a:xfrm>
            <a:off x="528438" y="1804194"/>
            <a:ext cx="8566284" cy="7697854"/>
          </a:xfrm>
          <a:prstGeom prst="rect">
            <a:avLst/>
          </a:prstGeom>
          <a:ln w="50800">
            <a:solidFill>
              <a:srgbClr val="000000"/>
            </a:solidFill>
          </a:ln>
        </p:spPr>
        <p:txBody>
          <a:bodyPr/>
          <a:lstStyle>
            <a:lvl1pPr marL="0" indent="0" defTabSz="578358">
              <a:spcBef>
                <a:spcPts val="4100"/>
              </a:spcBef>
              <a:buSzTx/>
              <a:buNone/>
              <a:defRPr sz="3564"/>
            </a:lvl1pPr>
          </a:lstStyle>
          <a:p>
            <a:pPr/>
            <a:r>
              <a:t>Riley, my labrador, is prone to getting ear infections. I’ve been to the veterinarian, I’ve been to the doggie dermatologist (yes, that’s a real thing) and there are so many reasons why her ear infections keep coming back. I learned some good information from the veterinarians I’ve been to and we’re working to solve the problem, but I want to learn even more about it so I understand more of what my vet is talking about the next time I take Riley to see her (And no, Riley isn’t scared of the vet. She loves the attention!).</a:t>
            </a:r>
          </a:p>
        </p:txBody>
      </p:sp>
      <p:pic>
        <p:nvPicPr>
          <p:cNvPr id="131" name="riley.jpg"/>
          <p:cNvPicPr>
            <a:picLocks noChangeAspect="1"/>
          </p:cNvPicPr>
          <p:nvPr/>
        </p:nvPicPr>
        <p:blipFill>
          <a:blip r:embed="rId2">
            <a:extLst/>
          </a:blip>
          <a:stretch>
            <a:fillRect/>
          </a:stretch>
        </p:blipFill>
        <p:spPr>
          <a:xfrm>
            <a:off x="9381066" y="3370533"/>
            <a:ext cx="3208577" cy="4278102"/>
          </a:xfrm>
          <a:prstGeom prst="rect">
            <a:avLst/>
          </a:prstGeom>
          <a:ln w="25400">
            <a:solidFill>
              <a:srgbClr val="000000"/>
            </a:solidFill>
            <a:miter lim="400000"/>
          </a:ln>
        </p:spPr>
      </p:pic>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Shape 133"/>
          <p:cNvSpPr/>
          <p:nvPr>
            <p:ph type="title"/>
          </p:nvPr>
        </p:nvSpPr>
        <p:spPr>
          <a:prstGeom prst="rect">
            <a:avLst/>
          </a:prstGeom>
        </p:spPr>
        <p:txBody>
          <a:bodyPr/>
          <a:lstStyle>
            <a:lvl1pPr defTabSz="286258">
              <a:defRPr sz="3920"/>
            </a:lvl1pPr>
          </a:lstStyle>
          <a:p>
            <a:pPr/>
            <a:r>
              <a:t>I found some trustworthy, reliable websites online and I copied a few quotes or parts of quotes because I want to remember the information.  </a:t>
            </a:r>
          </a:p>
        </p:txBody>
      </p:sp>
      <p:sp>
        <p:nvSpPr>
          <p:cNvPr id="134" name="Shape 134"/>
          <p:cNvSpPr/>
          <p:nvPr>
            <p:ph type="body" sz="half" idx="1"/>
          </p:nvPr>
        </p:nvSpPr>
        <p:spPr>
          <a:xfrm>
            <a:off x="2219258" y="3096022"/>
            <a:ext cx="8566284" cy="5711759"/>
          </a:xfrm>
          <a:prstGeom prst="rect">
            <a:avLst/>
          </a:prstGeom>
          <a:ln w="50800">
            <a:solidFill>
              <a:srgbClr val="000000"/>
            </a:solidFill>
          </a:ln>
        </p:spPr>
        <p:txBody>
          <a:bodyPr/>
          <a:lstStyle>
            <a:lvl1pPr marL="0" indent="0">
              <a:buSzTx/>
              <a:buNone/>
              <a:defRPr b="1">
                <a:solidFill>
                  <a:schemeClr val="accent2"/>
                </a:solidFill>
                <a:latin typeface="Helvetica"/>
                <a:ea typeface="Helvetica"/>
                <a:cs typeface="Helvetica"/>
                <a:sym typeface="Helvetica"/>
              </a:defRPr>
            </a:lvl1pPr>
          </a:lstStyle>
          <a:p>
            <a:pPr/>
            <a:r>
              <a:t>Ok, so now that I have the quotes and the information and everything, I need to make sure I know what to DO with that information. I have to be able to CITE the sources so my vet won’t think I’m just making stuff up. Here’s how I’ll do it: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 name="Shape 136"/>
          <p:cNvSpPr/>
          <p:nvPr>
            <p:ph type="body" sz="half" idx="1"/>
          </p:nvPr>
        </p:nvSpPr>
        <p:spPr>
          <a:xfrm>
            <a:off x="1270000" y="421150"/>
            <a:ext cx="10464800" cy="4656271"/>
          </a:xfrm>
          <a:prstGeom prst="rect">
            <a:avLst/>
          </a:prstGeom>
        </p:spPr>
        <p:txBody>
          <a:bodyPr/>
          <a:lstStyle/>
          <a:p>
            <a:pPr defTabSz="543305">
              <a:defRPr b="1" sz="2976">
                <a:latin typeface="Arial"/>
                <a:ea typeface="Arial"/>
                <a:cs typeface="Arial"/>
                <a:sym typeface="Arial"/>
              </a:defRPr>
            </a:pPr>
            <a:r>
              <a:t>Here’s a website I found about ear infections in dogs. After looking it over, </a:t>
            </a:r>
            <a:r>
              <a:rPr>
                <a:solidFill>
                  <a:schemeClr val="accent1"/>
                </a:solidFill>
              </a:rPr>
              <a:t>I decided it wasn’t a “relevant” source of information for me to use </a:t>
            </a:r>
            <a:r>
              <a:t>because there were so many advertisements all over it that it was annoying trying to navigate through it all just to keep reading the article. Plus, </a:t>
            </a:r>
            <a:r>
              <a:rPr>
                <a:solidFill>
                  <a:schemeClr val="accent1"/>
                </a:solidFill>
              </a:rPr>
              <a:t>I couldn’t find a date for the article.</a:t>
            </a:r>
            <a:r>
              <a:t> What if the information is old? What if there are better treatments out there that I wouldn’t know about if the information here is not up to date? </a:t>
            </a:r>
            <a:r>
              <a:rPr>
                <a:solidFill>
                  <a:schemeClr val="accent1"/>
                </a:solidFill>
              </a:rPr>
              <a:t>Since my topic is health-related, I definitely want the best, most current information. </a:t>
            </a:r>
          </a:p>
        </p:txBody>
      </p:sp>
      <p:pic>
        <p:nvPicPr>
          <p:cNvPr id="137" name="Screen Shot 2017-02-10 at 5.40.48 AM.png"/>
          <p:cNvPicPr>
            <a:picLocks noChangeAspect="1"/>
          </p:cNvPicPr>
          <p:nvPr/>
        </p:nvPicPr>
        <p:blipFill>
          <a:blip r:embed="rId2">
            <a:extLst/>
          </a:blip>
          <a:stretch>
            <a:fillRect/>
          </a:stretch>
        </p:blipFill>
        <p:spPr>
          <a:xfrm>
            <a:off x="2644725" y="5479285"/>
            <a:ext cx="7715350" cy="3900430"/>
          </a:xfrm>
          <a:prstGeom prst="rect">
            <a:avLst/>
          </a:prstGeom>
          <a:ln w="25400">
            <a:solidFill>
              <a:srgbClr val="000000"/>
            </a:solidFill>
            <a:miter lim="400000"/>
          </a:ln>
        </p:spPr>
      </p:pic>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9" name="Shape 139"/>
          <p:cNvSpPr/>
          <p:nvPr>
            <p:ph type="body" idx="1"/>
          </p:nvPr>
        </p:nvSpPr>
        <p:spPr>
          <a:xfrm>
            <a:off x="287866" y="522750"/>
            <a:ext cx="6048773" cy="8949004"/>
          </a:xfrm>
          <a:prstGeom prst="rect">
            <a:avLst/>
          </a:prstGeom>
        </p:spPr>
        <p:txBody>
          <a:bodyPr/>
          <a:lstStyle/>
          <a:p>
            <a:pPr>
              <a:defRPr b="1">
                <a:latin typeface="Arial"/>
                <a:ea typeface="Arial"/>
                <a:cs typeface="Arial"/>
                <a:sym typeface="Arial"/>
              </a:defRPr>
            </a:pPr>
            <a:r>
              <a:t>Ok, here’s a good source of information on another website. My dog’s ear infections are “chronic” because they don’t ever really seem to go away, so </a:t>
            </a:r>
            <a:r>
              <a:rPr>
                <a:solidFill>
                  <a:schemeClr val="accent2"/>
                </a:solidFill>
              </a:rPr>
              <a:t>the title of the article is relevant to me.</a:t>
            </a:r>
            <a:r>
              <a:t> Also, look at the </a:t>
            </a:r>
            <a:r>
              <a:rPr>
                <a:solidFill>
                  <a:schemeClr val="accent2"/>
                </a:solidFill>
              </a:rPr>
              <a:t>subtitle</a:t>
            </a:r>
            <a:r>
              <a:t>. Remember that I want to know more about how to stop the ear infections? Maybe this will help me stop them from happening in the first place. Plus, there’s an actual </a:t>
            </a:r>
            <a:r>
              <a:rPr>
                <a:solidFill>
                  <a:schemeClr val="accent2"/>
                </a:solidFill>
              </a:rPr>
              <a:t>author</a:t>
            </a:r>
            <a:r>
              <a:t> mentioned, and I can see that the </a:t>
            </a:r>
            <a:r>
              <a:rPr>
                <a:solidFill>
                  <a:schemeClr val="accent2"/>
                </a:solidFill>
              </a:rPr>
              <a:t>article was updated a year ago. That’s current </a:t>
            </a:r>
            <a:r>
              <a:t>enough for me! So I’ll use this article. </a:t>
            </a:r>
          </a:p>
        </p:txBody>
      </p:sp>
      <p:pic>
        <p:nvPicPr>
          <p:cNvPr id="140" name="Screen Shot 2017-02-10 at 5.48.14 AM.png"/>
          <p:cNvPicPr>
            <a:picLocks noChangeAspect="1"/>
          </p:cNvPicPr>
          <p:nvPr/>
        </p:nvPicPr>
        <p:blipFill>
          <a:blip r:embed="rId2">
            <a:extLst/>
          </a:blip>
          <a:stretch>
            <a:fillRect/>
          </a:stretch>
        </p:blipFill>
        <p:spPr>
          <a:xfrm>
            <a:off x="6724980" y="2954006"/>
            <a:ext cx="6023373" cy="4656271"/>
          </a:xfrm>
          <a:prstGeom prst="rect">
            <a:avLst/>
          </a:prstGeom>
          <a:ln w="25400">
            <a:solidFill>
              <a:srgbClr val="000000"/>
            </a:solidFill>
            <a:miter lim="400000"/>
          </a:ln>
        </p:spPr>
      </p:pic>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42" name="Screen Shot 2017-02-10 at 5.53.12 AM.png"/>
          <p:cNvPicPr>
            <a:picLocks noChangeAspect="1"/>
          </p:cNvPicPr>
          <p:nvPr/>
        </p:nvPicPr>
        <p:blipFill>
          <a:blip r:embed="rId2">
            <a:extLst/>
          </a:blip>
          <a:stretch>
            <a:fillRect/>
          </a:stretch>
        </p:blipFill>
        <p:spPr>
          <a:xfrm>
            <a:off x="3992782" y="1011070"/>
            <a:ext cx="8746937" cy="7731460"/>
          </a:xfrm>
          <a:prstGeom prst="rect">
            <a:avLst/>
          </a:prstGeom>
          <a:ln w="12700">
            <a:miter lim="400000"/>
          </a:ln>
        </p:spPr>
      </p:pic>
      <p:sp>
        <p:nvSpPr>
          <p:cNvPr id="143" name="Shape 143"/>
          <p:cNvSpPr/>
          <p:nvPr/>
        </p:nvSpPr>
        <p:spPr>
          <a:xfrm>
            <a:off x="2385356" y="1039283"/>
            <a:ext cx="1054355"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URL</a:t>
            </a:r>
          </a:p>
        </p:txBody>
      </p:sp>
      <p:sp>
        <p:nvSpPr>
          <p:cNvPr id="144" name="Shape 144"/>
          <p:cNvSpPr/>
          <p:nvPr/>
        </p:nvSpPr>
        <p:spPr>
          <a:xfrm>
            <a:off x="1441009" y="4349749"/>
            <a:ext cx="2943048"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Title of Article</a:t>
            </a:r>
          </a:p>
        </p:txBody>
      </p:sp>
      <p:sp>
        <p:nvSpPr>
          <p:cNvPr id="145" name="Shape 145"/>
          <p:cNvSpPr/>
          <p:nvPr/>
        </p:nvSpPr>
        <p:spPr>
          <a:xfrm>
            <a:off x="2156527" y="6220883"/>
            <a:ext cx="1512012"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Author</a:t>
            </a:r>
          </a:p>
        </p:txBody>
      </p:sp>
      <p:sp>
        <p:nvSpPr>
          <p:cNvPr id="146" name="Shape 146"/>
          <p:cNvSpPr/>
          <p:nvPr/>
        </p:nvSpPr>
        <p:spPr>
          <a:xfrm>
            <a:off x="898770" y="7080249"/>
            <a:ext cx="4027527" cy="6985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Date of Publication</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48" name="Screen Shot 2017-02-10 at 5.53.12 AM.png"/>
          <p:cNvPicPr>
            <a:picLocks noChangeAspect="1"/>
          </p:cNvPicPr>
          <p:nvPr/>
        </p:nvPicPr>
        <p:blipFill>
          <a:blip r:embed="rId2">
            <a:extLst/>
          </a:blip>
          <a:stretch>
            <a:fillRect/>
          </a:stretch>
        </p:blipFill>
        <p:spPr>
          <a:xfrm>
            <a:off x="3402589" y="262458"/>
            <a:ext cx="6380461" cy="5639722"/>
          </a:xfrm>
          <a:prstGeom prst="rect">
            <a:avLst/>
          </a:prstGeom>
          <a:ln w="12700">
            <a:miter lim="400000"/>
          </a:ln>
        </p:spPr>
      </p:pic>
      <p:sp>
        <p:nvSpPr>
          <p:cNvPr id="149" name="Shape 149"/>
          <p:cNvSpPr/>
          <p:nvPr/>
        </p:nvSpPr>
        <p:spPr>
          <a:xfrm>
            <a:off x="685969" y="7725833"/>
            <a:ext cx="11940289" cy="13716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1" algn="l">
              <a:defRPr b="1" sz="2700">
                <a:latin typeface="Helvetica"/>
                <a:ea typeface="Helvetica"/>
                <a:cs typeface="Helvetica"/>
                <a:sym typeface="Helvetica"/>
              </a:defRPr>
            </a:pPr>
            <a:r>
              <a:t>Chronic Ear Infections in Dogs. (2016, February 3).  Retrieved from</a:t>
            </a:r>
          </a:p>
          <a:p>
            <a:pPr lvl="6" algn="l">
              <a:defRPr b="1" sz="2700">
                <a:latin typeface="Helvetica"/>
                <a:ea typeface="Helvetica"/>
                <a:cs typeface="Helvetica"/>
                <a:sym typeface="Helvetica"/>
              </a:defRPr>
            </a:pPr>
            <a:r>
              <a:rPr u="sng">
                <a:hlinkClick r:id="rId3" invalidUrl="" action="" tgtFrame="" tooltip="" history="1" highlightClick="0" endSnd="0"/>
              </a:rPr>
              <a:t>http://www.whole-dog-journal.com/issues/7_6/features/Canine-Ear-Infections_5642-1.html</a:t>
            </a:r>
          </a:p>
        </p:txBody>
      </p:sp>
      <p:sp>
        <p:nvSpPr>
          <p:cNvPr id="150" name="Shape 150"/>
          <p:cNvSpPr/>
          <p:nvPr/>
        </p:nvSpPr>
        <p:spPr>
          <a:xfrm>
            <a:off x="622675" y="6227233"/>
            <a:ext cx="11940290" cy="1092201"/>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b="1" sz="3100">
                <a:latin typeface="Helvetica"/>
                <a:ea typeface="Helvetica"/>
                <a:cs typeface="Helvetica"/>
                <a:sym typeface="Helvetica"/>
              </a:defRPr>
            </a:pPr>
            <a:r>
              <a:t>Article title. (Year, Month Date of publication). Retrieved from </a:t>
            </a:r>
          </a:p>
          <a:p>
            <a:pPr algn="l">
              <a:defRPr b="1" sz="3100">
                <a:latin typeface="Helvetica"/>
                <a:ea typeface="Helvetica"/>
                <a:cs typeface="Helvetica"/>
                <a:sym typeface="Helvetica"/>
              </a:defRPr>
            </a:pPr>
            <a:r>
              <a:t>            URL web address</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