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Shape 115"/>
          <p:cNvSpPr/>
          <p:nvPr>
            <p:ph type="sldImg"/>
          </p:nvPr>
        </p:nvSpPr>
        <p:spPr>
          <a:xfrm>
            <a:off x="1143000" y="685800"/>
            <a:ext cx="4572000" cy="3429000"/>
          </a:xfrm>
          <a:prstGeom prst="rect">
            <a:avLst/>
          </a:prstGeom>
        </p:spPr>
        <p:txBody>
          <a:bodyPr/>
          <a:lstStyle/>
          <a:p>
            <a:pPr/>
          </a:p>
        </p:txBody>
      </p:sp>
      <p:sp>
        <p:nvSpPr>
          <p:cNvPr id="116" name="Shape 116"/>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le &amp; Subtitle">
    <p:spTree>
      <p:nvGrpSpPr>
        <p:cNvPr id="1" name=""/>
        <p:cNvGrpSpPr/>
        <p:nvPr/>
      </p:nvGrpSpPr>
      <p:grpSpPr>
        <a:xfrm>
          <a:off x="0" y="0"/>
          <a:ext cx="0" cy="0"/>
          <a:chOff x="0" y="0"/>
          <a:chExt cx="0" cy="0"/>
        </a:xfrm>
      </p:grpSpPr>
      <p:sp>
        <p:nvSpPr>
          <p:cNvPr id="11" name="Shape 11"/>
          <p:cNvSpPr/>
          <p:nvPr>
            <p:ph type="title"/>
          </p:nvPr>
        </p:nvSpPr>
        <p:spPr>
          <a:xfrm>
            <a:off x="1270000" y="1638300"/>
            <a:ext cx="10464800" cy="3302000"/>
          </a:xfrm>
          <a:prstGeom prst="rect">
            <a:avLst/>
          </a:prstGeom>
        </p:spPr>
        <p:txBody>
          <a:bodyPr anchor="b"/>
          <a:lstStyle/>
          <a:p>
            <a:pPr/>
            <a:r>
              <a:t>Title Text</a:t>
            </a:r>
          </a:p>
        </p:txBody>
      </p:sp>
      <p:sp>
        <p:nvSpPr>
          <p:cNvPr id="12" name="Shape 1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Quote">
    <p:spTree>
      <p:nvGrpSpPr>
        <p:cNvPr id="1" name=""/>
        <p:cNvGrpSpPr/>
        <p:nvPr/>
      </p:nvGrpSpPr>
      <p:grpSpPr>
        <a:xfrm>
          <a:off x="0" y="0"/>
          <a:ext cx="0" cy="0"/>
          <a:chOff x="0" y="0"/>
          <a:chExt cx="0" cy="0"/>
        </a:xfrm>
      </p:grpSpPr>
      <p:sp>
        <p:nvSpPr>
          <p:cNvPr id="92" name="Shape 92"/>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vl1pPr>
          </a:lstStyle>
          <a:p>
            <a:pPr/>
            <a:r>
              <a:t>–Johnny Appleseed</a:t>
            </a:r>
          </a:p>
        </p:txBody>
      </p:sp>
      <p:sp>
        <p:nvSpPr>
          <p:cNvPr id="93" name="Shape 93"/>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pPr/>
            <a:r>
              <a:t>“Type a quote here.” </a:t>
            </a:r>
          </a:p>
        </p:txBody>
      </p:sp>
      <p:sp>
        <p:nvSpPr>
          <p:cNvPr id="94" name="Shape 9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Photo">
    <p:spTree>
      <p:nvGrpSpPr>
        <p:cNvPr id="1" name=""/>
        <p:cNvGrpSpPr/>
        <p:nvPr/>
      </p:nvGrpSpPr>
      <p:grpSpPr>
        <a:xfrm>
          <a:off x="0" y="0"/>
          <a:ext cx="0" cy="0"/>
          <a:chOff x="0" y="0"/>
          <a:chExt cx="0" cy="0"/>
        </a:xfrm>
      </p:grpSpPr>
      <p:sp>
        <p:nvSpPr>
          <p:cNvPr id="101" name="Shape 101"/>
          <p:cNvSpPr/>
          <p:nvPr>
            <p:ph type="pic" idx="13"/>
          </p:nvPr>
        </p:nvSpPr>
        <p:spPr>
          <a:xfrm>
            <a:off x="0" y="0"/>
            <a:ext cx="13004800" cy="9753600"/>
          </a:xfrm>
          <a:prstGeom prst="rect">
            <a:avLst/>
          </a:prstGeom>
        </p:spPr>
        <p:txBody>
          <a:bodyPr lIns="91439" tIns="45719" rIns="91439" bIns="45719" anchor="t">
            <a:noAutofit/>
          </a:bodyPr>
          <a:lstStyle/>
          <a:p>
            <a:pPr/>
          </a:p>
        </p:txBody>
      </p:sp>
      <p:sp>
        <p:nvSpPr>
          <p:cNvPr id="102" name="Shape 10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109" name="Shape 10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Photo - Horizontal">
    <p:spTree>
      <p:nvGrpSpPr>
        <p:cNvPr id="1" name=""/>
        <p:cNvGrpSpPr/>
        <p:nvPr/>
      </p:nvGrpSpPr>
      <p:grpSpPr>
        <a:xfrm>
          <a:off x="0" y="0"/>
          <a:ext cx="0" cy="0"/>
          <a:chOff x="0" y="0"/>
          <a:chExt cx="0" cy="0"/>
        </a:xfrm>
      </p:grpSpPr>
      <p:sp>
        <p:nvSpPr>
          <p:cNvPr id="19" name="Shape 19"/>
          <p:cNvSpPr/>
          <p:nvPr>
            <p:ph type="pic" idx="13"/>
          </p:nvPr>
        </p:nvSpPr>
        <p:spPr>
          <a:xfrm>
            <a:off x="1606550" y="635000"/>
            <a:ext cx="9779000" cy="5918200"/>
          </a:xfrm>
          <a:prstGeom prst="rect">
            <a:avLst/>
          </a:prstGeom>
        </p:spPr>
        <p:txBody>
          <a:bodyPr lIns="91439" tIns="45719" rIns="91439" bIns="45719" anchor="t">
            <a:noAutofit/>
          </a:bodyPr>
          <a:lstStyle/>
          <a:p>
            <a:pPr/>
          </a:p>
        </p:txBody>
      </p:sp>
      <p:sp>
        <p:nvSpPr>
          <p:cNvPr id="20" name="Shape 20"/>
          <p:cNvSpPr/>
          <p:nvPr>
            <p:ph type="title"/>
          </p:nvPr>
        </p:nvSpPr>
        <p:spPr>
          <a:xfrm>
            <a:off x="1270000" y="6718300"/>
            <a:ext cx="10464800" cy="1422400"/>
          </a:xfrm>
          <a:prstGeom prst="rect">
            <a:avLst/>
          </a:prstGeom>
        </p:spPr>
        <p:txBody>
          <a:bodyPr anchor="b"/>
          <a:lstStyle/>
          <a:p>
            <a:pPr/>
            <a:r>
              <a:t>Title Text</a:t>
            </a:r>
          </a:p>
        </p:txBody>
      </p:sp>
      <p:sp>
        <p:nvSpPr>
          <p:cNvPr id="21" name="Shape 2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22" name="Shape 22"/>
          <p:cNvSpPr/>
          <p:nvPr>
            <p:ph type="sldNum" sz="quarter" idx="2"/>
          </p:nvPr>
        </p:nvSpPr>
        <p:spPr>
          <a:xfrm>
            <a:off x="6311798" y="9245600"/>
            <a:ext cx="368504" cy="381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itle - Center">
    <p:spTree>
      <p:nvGrpSpPr>
        <p:cNvPr id="1" name=""/>
        <p:cNvGrpSpPr/>
        <p:nvPr/>
      </p:nvGrpSpPr>
      <p:grpSpPr>
        <a:xfrm>
          <a:off x="0" y="0"/>
          <a:ext cx="0" cy="0"/>
          <a:chOff x="0" y="0"/>
          <a:chExt cx="0" cy="0"/>
        </a:xfrm>
      </p:grpSpPr>
      <p:sp>
        <p:nvSpPr>
          <p:cNvPr id="29" name="Shape 29"/>
          <p:cNvSpPr/>
          <p:nvPr>
            <p:ph type="title"/>
          </p:nvPr>
        </p:nvSpPr>
        <p:spPr>
          <a:xfrm>
            <a:off x="1270000" y="3225800"/>
            <a:ext cx="10464800" cy="3302000"/>
          </a:xfrm>
          <a:prstGeom prst="rect">
            <a:avLst/>
          </a:prstGeom>
        </p:spPr>
        <p:txBody>
          <a:bodyPr/>
          <a:lstStyle/>
          <a:p>
            <a:pPr/>
            <a:r>
              <a:t>Title Text</a:t>
            </a:r>
          </a:p>
        </p:txBody>
      </p:sp>
      <p:sp>
        <p:nvSpPr>
          <p:cNvPr id="30" name="Shape 3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Photo - Vertical">
    <p:spTree>
      <p:nvGrpSpPr>
        <p:cNvPr id="1" name=""/>
        <p:cNvGrpSpPr/>
        <p:nvPr/>
      </p:nvGrpSpPr>
      <p:grpSpPr>
        <a:xfrm>
          <a:off x="0" y="0"/>
          <a:ext cx="0" cy="0"/>
          <a:chOff x="0" y="0"/>
          <a:chExt cx="0" cy="0"/>
        </a:xfrm>
      </p:grpSpPr>
      <p:sp>
        <p:nvSpPr>
          <p:cNvPr id="37" name="Shape 37"/>
          <p:cNvSpPr/>
          <p:nvPr>
            <p:ph type="pic" sz="half" idx="13"/>
          </p:nvPr>
        </p:nvSpPr>
        <p:spPr>
          <a:xfrm>
            <a:off x="6718300" y="635000"/>
            <a:ext cx="5334000" cy="8229600"/>
          </a:xfrm>
          <a:prstGeom prst="rect">
            <a:avLst/>
          </a:prstGeom>
        </p:spPr>
        <p:txBody>
          <a:bodyPr lIns="91439" tIns="45719" rIns="91439" bIns="45719" anchor="t">
            <a:noAutofit/>
          </a:bodyPr>
          <a:lstStyle/>
          <a:p>
            <a:pPr/>
          </a:p>
        </p:txBody>
      </p:sp>
      <p:sp>
        <p:nvSpPr>
          <p:cNvPr id="38" name="Shape 38"/>
          <p:cNvSpPr/>
          <p:nvPr>
            <p:ph type="title"/>
          </p:nvPr>
        </p:nvSpPr>
        <p:spPr>
          <a:xfrm>
            <a:off x="952500" y="635000"/>
            <a:ext cx="5334000" cy="3987800"/>
          </a:xfrm>
          <a:prstGeom prst="rect">
            <a:avLst/>
          </a:prstGeom>
        </p:spPr>
        <p:txBody>
          <a:bodyPr anchor="b"/>
          <a:lstStyle>
            <a:lvl1pPr>
              <a:defRPr sz="6000"/>
            </a:lvl1pPr>
          </a:lstStyle>
          <a:p>
            <a:pPr/>
            <a:r>
              <a:t>Title Text</a:t>
            </a:r>
          </a:p>
        </p:txBody>
      </p:sp>
      <p:sp>
        <p:nvSpPr>
          <p:cNvPr id="39" name="Shape 39"/>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40" name="Shape 4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itle - Top">
    <p:spTree>
      <p:nvGrpSpPr>
        <p:cNvPr id="1" name=""/>
        <p:cNvGrpSpPr/>
        <p:nvPr/>
      </p:nvGrpSpPr>
      <p:grpSpPr>
        <a:xfrm>
          <a:off x="0" y="0"/>
          <a:ext cx="0" cy="0"/>
          <a:chOff x="0" y="0"/>
          <a:chExt cx="0" cy="0"/>
        </a:xfrm>
      </p:grpSpPr>
      <p:sp>
        <p:nvSpPr>
          <p:cNvPr id="47" name="Shape 47"/>
          <p:cNvSpPr/>
          <p:nvPr>
            <p:ph type="title"/>
          </p:nvPr>
        </p:nvSpPr>
        <p:spPr>
          <a:prstGeom prst="rect">
            <a:avLst/>
          </a:prstGeom>
        </p:spPr>
        <p:txBody>
          <a:bodyPr/>
          <a:lstStyle/>
          <a:p>
            <a:pPr/>
            <a:r>
              <a:t>Title Text</a:t>
            </a:r>
          </a:p>
        </p:txBody>
      </p:sp>
      <p:sp>
        <p:nvSpPr>
          <p:cNvPr id="48" name="Shape 4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55" name="Shape 55"/>
          <p:cNvSpPr/>
          <p:nvPr>
            <p:ph type="title"/>
          </p:nvPr>
        </p:nvSpPr>
        <p:spPr>
          <a:prstGeom prst="rect">
            <a:avLst/>
          </a:prstGeom>
        </p:spPr>
        <p:txBody>
          <a:bodyPr/>
          <a:lstStyle/>
          <a:p>
            <a:pPr/>
            <a:r>
              <a:t>Title Text</a:t>
            </a:r>
          </a:p>
        </p:txBody>
      </p:sp>
      <p:sp>
        <p:nvSpPr>
          <p:cNvPr id="56" name="Shape 56"/>
          <p:cNvSpPr/>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57" name="Shape 57"/>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le, Bullets &amp; Photo">
    <p:spTree>
      <p:nvGrpSpPr>
        <p:cNvPr id="1" name=""/>
        <p:cNvGrpSpPr/>
        <p:nvPr/>
      </p:nvGrpSpPr>
      <p:grpSpPr>
        <a:xfrm>
          <a:off x="0" y="0"/>
          <a:ext cx="0" cy="0"/>
          <a:chOff x="0" y="0"/>
          <a:chExt cx="0" cy="0"/>
        </a:xfrm>
      </p:grpSpPr>
      <p:sp>
        <p:nvSpPr>
          <p:cNvPr id="64" name="Shape 64"/>
          <p:cNvSpPr/>
          <p:nvPr>
            <p:ph type="pic" sz="half" idx="13"/>
          </p:nvPr>
        </p:nvSpPr>
        <p:spPr>
          <a:xfrm>
            <a:off x="6718300" y="2603500"/>
            <a:ext cx="5334000" cy="6286500"/>
          </a:xfrm>
          <a:prstGeom prst="rect">
            <a:avLst/>
          </a:prstGeom>
        </p:spPr>
        <p:txBody>
          <a:bodyPr lIns="91439" tIns="45719" rIns="91439" bIns="45719" anchor="t">
            <a:noAutofit/>
          </a:bodyPr>
          <a:lstStyle/>
          <a:p>
            <a:pPr/>
          </a:p>
        </p:txBody>
      </p:sp>
      <p:sp>
        <p:nvSpPr>
          <p:cNvPr id="65" name="Shape 65"/>
          <p:cNvSpPr/>
          <p:nvPr>
            <p:ph type="title"/>
          </p:nvPr>
        </p:nvSpPr>
        <p:spPr>
          <a:prstGeom prst="rect">
            <a:avLst/>
          </a:prstGeom>
        </p:spPr>
        <p:txBody>
          <a:bodyPr/>
          <a:lstStyle/>
          <a:p>
            <a:pPr/>
            <a:r>
              <a:t>Title Text</a:t>
            </a:r>
          </a:p>
        </p:txBody>
      </p:sp>
      <p:sp>
        <p:nvSpPr>
          <p:cNvPr id="66" name="Shape 66"/>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67" name="Shape 67"/>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Bullets">
    <p:spTree>
      <p:nvGrpSpPr>
        <p:cNvPr id="1" name=""/>
        <p:cNvGrpSpPr/>
        <p:nvPr/>
      </p:nvGrpSpPr>
      <p:grpSpPr>
        <a:xfrm>
          <a:off x="0" y="0"/>
          <a:ext cx="0" cy="0"/>
          <a:chOff x="0" y="0"/>
          <a:chExt cx="0" cy="0"/>
        </a:xfrm>
      </p:grpSpPr>
      <p:sp>
        <p:nvSpPr>
          <p:cNvPr id="74" name="Shape 74"/>
          <p:cNvSpPr/>
          <p:nvPr>
            <p:ph type="body" idx="1"/>
          </p:nvPr>
        </p:nvSpPr>
        <p:spPr>
          <a:xfrm>
            <a:off x="952500" y="1270000"/>
            <a:ext cx="11099800" cy="7213600"/>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5" name="Shape 7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hoto - 3 Up">
    <p:spTree>
      <p:nvGrpSpPr>
        <p:cNvPr id="1" name=""/>
        <p:cNvGrpSpPr/>
        <p:nvPr/>
      </p:nvGrpSpPr>
      <p:grpSpPr>
        <a:xfrm>
          <a:off x="0" y="0"/>
          <a:ext cx="0" cy="0"/>
          <a:chOff x="0" y="0"/>
          <a:chExt cx="0" cy="0"/>
        </a:xfrm>
      </p:grpSpPr>
      <p:sp>
        <p:nvSpPr>
          <p:cNvPr id="82" name="Shape 82"/>
          <p:cNvSpPr/>
          <p:nvPr>
            <p:ph type="pic" sz="quarter" idx="13"/>
          </p:nvPr>
        </p:nvSpPr>
        <p:spPr>
          <a:xfrm>
            <a:off x="6718300" y="5092700"/>
            <a:ext cx="5334000" cy="3771900"/>
          </a:xfrm>
          <a:prstGeom prst="rect">
            <a:avLst/>
          </a:prstGeom>
        </p:spPr>
        <p:txBody>
          <a:bodyPr lIns="91439" tIns="45719" rIns="91439" bIns="45719" anchor="t">
            <a:noAutofit/>
          </a:bodyPr>
          <a:lstStyle/>
          <a:p>
            <a:pPr/>
          </a:p>
        </p:txBody>
      </p:sp>
      <p:sp>
        <p:nvSpPr>
          <p:cNvPr id="83" name="Shape 83"/>
          <p:cNvSpPr/>
          <p:nvPr>
            <p:ph type="pic" sz="quarter" idx="14"/>
          </p:nvPr>
        </p:nvSpPr>
        <p:spPr>
          <a:xfrm>
            <a:off x="6724518" y="889000"/>
            <a:ext cx="5334001" cy="3771900"/>
          </a:xfrm>
          <a:prstGeom prst="rect">
            <a:avLst/>
          </a:prstGeom>
        </p:spPr>
        <p:txBody>
          <a:bodyPr lIns="91439" tIns="45719" rIns="91439" bIns="45719" anchor="t">
            <a:noAutofit/>
          </a:bodyPr>
          <a:lstStyle/>
          <a:p>
            <a:pPr/>
          </a:p>
        </p:txBody>
      </p:sp>
      <p:sp>
        <p:nvSpPr>
          <p:cNvPr id="84" name="Shape 84"/>
          <p:cNvSpPr/>
          <p:nvPr>
            <p:ph type="pic" sz="half" idx="15"/>
          </p:nvPr>
        </p:nvSpPr>
        <p:spPr>
          <a:xfrm>
            <a:off x="952500" y="889000"/>
            <a:ext cx="5334000" cy="7975600"/>
          </a:xfrm>
          <a:prstGeom prst="rect">
            <a:avLst/>
          </a:prstGeom>
        </p:spPr>
        <p:txBody>
          <a:bodyPr lIns="91439" tIns="45719" rIns="91439" bIns="45719" anchor="t">
            <a:noAutofit/>
          </a:bodyPr>
          <a:lstStyle/>
          <a:p>
            <a:pPr/>
          </a:p>
        </p:txBody>
      </p:sp>
      <p:sp>
        <p:nvSpPr>
          <p:cNvPr id="85" name="Shape 8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3" name="Shape 3"/>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hape 4"/>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xmlns:p14="http://schemas.microsoft.com/office/powerpoint/2010/main" spd="med" advClick="1"/>
  <p:txStyles>
    <p:titleStyle>
      <a:lvl1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www.youtube.com/watch?v=osqCjBx6lZE" TargetMode="Externa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8" name="Shape 118"/>
          <p:cNvSpPr/>
          <p:nvPr>
            <p:ph type="ctrTitle"/>
          </p:nvPr>
        </p:nvSpPr>
        <p:spPr>
          <a:prstGeom prst="rect">
            <a:avLst/>
          </a:prstGeom>
          <a:ln w="50800">
            <a:solidFill>
              <a:srgbClr val="000000"/>
            </a:solidFill>
          </a:ln>
        </p:spPr>
        <p:txBody>
          <a:bodyPr/>
          <a:lstStyle/>
          <a:p>
            <a:pPr defTabSz="496570">
              <a:defRPr sz="6800"/>
            </a:pPr>
            <a:r>
              <a:t>Paraphrasing </a:t>
            </a:r>
          </a:p>
          <a:p>
            <a:pPr defTabSz="496570">
              <a:defRPr sz="6800"/>
            </a:pPr>
            <a:r>
              <a:t>&amp; Quoting from</a:t>
            </a:r>
          </a:p>
          <a:p>
            <a:pPr defTabSz="496570">
              <a:defRPr sz="6800"/>
            </a:pPr>
            <a:r>
              <a:t>Online Sources</a:t>
            </a:r>
          </a:p>
        </p:txBody>
      </p:sp>
      <p:sp>
        <p:nvSpPr>
          <p:cNvPr id="119" name="Shape 119"/>
          <p:cNvSpPr/>
          <p:nvPr/>
        </p:nvSpPr>
        <p:spPr>
          <a:xfrm>
            <a:off x="1800584" y="5887557"/>
            <a:ext cx="9403632"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2"/>
                </a:solidFill>
                <a:latin typeface="Helvetica"/>
                <a:ea typeface="Helvetica"/>
                <a:cs typeface="Helvetica"/>
                <a:sym typeface="Helvetica"/>
              </a:defRPr>
            </a:lvl1pPr>
          </a:lstStyle>
          <a:p>
            <a:pPr/>
            <a:r>
              <a:t>Grade 8 Expository Reading &amp; Writing Unit</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7" name="Shape 157"/>
          <p:cNvSpPr/>
          <p:nvPr>
            <p:ph type="ctrTitle"/>
          </p:nvPr>
        </p:nvSpPr>
        <p:spPr>
          <a:xfrm>
            <a:off x="538033" y="2423498"/>
            <a:ext cx="11819072" cy="6733733"/>
          </a:xfrm>
          <a:prstGeom prst="rect">
            <a:avLst/>
          </a:prstGeom>
        </p:spPr>
        <p:txBody>
          <a:bodyPr/>
          <a:lstStyle/>
          <a:p>
            <a:pPr algn="l" defTabSz="443484">
              <a:defRPr b="1" sz="2910">
                <a:latin typeface="Comic Sans MS"/>
                <a:ea typeface="Comic Sans MS"/>
                <a:cs typeface="Comic Sans MS"/>
                <a:sym typeface="Comic Sans MS"/>
              </a:defRPr>
            </a:pPr>
            <a:r>
              <a:t>If the author’s original words are just perfect and you can’t think of a better, more clearer way to say it, then just quote it!</a:t>
            </a:r>
          </a:p>
          <a:p>
            <a:pPr algn="l" defTabSz="443484">
              <a:defRPr b="1" sz="2910">
                <a:latin typeface="Comic Sans MS"/>
                <a:ea typeface="Comic Sans MS"/>
                <a:cs typeface="Comic Sans MS"/>
                <a:sym typeface="Comic Sans MS"/>
              </a:defRPr>
            </a:pPr>
          </a:p>
          <a:p>
            <a:pPr algn="l" defTabSz="443484">
              <a:defRPr b="1" sz="2910">
                <a:latin typeface="Comic Sans MS"/>
                <a:ea typeface="Comic Sans MS"/>
                <a:cs typeface="Comic Sans MS"/>
                <a:sym typeface="Comic Sans MS"/>
              </a:defRPr>
            </a:pPr>
            <a:r>
              <a:t>If the author’s original words make the point that you’re trying to make, then just quote it!</a:t>
            </a:r>
          </a:p>
          <a:p>
            <a:pPr algn="l" defTabSz="443484">
              <a:defRPr b="1" sz="2910">
                <a:latin typeface="Comic Sans MS"/>
                <a:ea typeface="Comic Sans MS"/>
                <a:cs typeface="Comic Sans MS"/>
                <a:sym typeface="Comic Sans MS"/>
              </a:defRPr>
            </a:pPr>
          </a:p>
          <a:p>
            <a:pPr algn="l" defTabSz="443484">
              <a:defRPr b="1" sz="2910">
                <a:latin typeface="Comic Sans MS"/>
                <a:ea typeface="Comic Sans MS"/>
                <a:cs typeface="Comic Sans MS"/>
                <a:sym typeface="Comic Sans MS"/>
              </a:defRPr>
            </a:pPr>
            <a:r>
              <a:t>If you have a personal example or experience and then you read an article where the author proves your point, then quote it!</a:t>
            </a:r>
          </a:p>
          <a:p>
            <a:pPr algn="l" defTabSz="443484">
              <a:defRPr b="1" sz="2910">
                <a:latin typeface="Comic Sans MS"/>
                <a:ea typeface="Comic Sans MS"/>
                <a:cs typeface="Comic Sans MS"/>
                <a:sym typeface="Comic Sans MS"/>
              </a:defRPr>
            </a:pPr>
          </a:p>
          <a:p>
            <a:pPr algn="l" defTabSz="443484">
              <a:defRPr b="1" sz="2910">
                <a:latin typeface="Comic Sans MS"/>
                <a:ea typeface="Comic Sans MS"/>
                <a:cs typeface="Comic Sans MS"/>
                <a:sym typeface="Comic Sans MS"/>
              </a:defRPr>
            </a:pPr>
            <a:r>
              <a:t>Don’t use too many quotes, though. Use them sparingly, like hair gel!</a:t>
            </a:r>
          </a:p>
        </p:txBody>
      </p:sp>
      <p:sp>
        <p:nvSpPr>
          <p:cNvPr id="158" name="Shape 158"/>
          <p:cNvSpPr/>
          <p:nvPr/>
        </p:nvSpPr>
        <p:spPr>
          <a:xfrm>
            <a:off x="666340" y="542800"/>
            <a:ext cx="11672120" cy="12446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chemeClr val="accent2"/>
                </a:solidFill>
                <a:latin typeface="Helvetica"/>
                <a:ea typeface="Helvetica"/>
                <a:cs typeface="Helvetica"/>
                <a:sym typeface="Helvetica"/>
              </a:defRPr>
            </a:pPr>
            <a:r>
              <a:t>Should I </a:t>
            </a:r>
            <a:r>
              <a:rPr>
                <a:solidFill>
                  <a:schemeClr val="accent1"/>
                </a:solidFill>
              </a:rPr>
              <a:t>paraphrase</a:t>
            </a:r>
            <a:r>
              <a:t> the information, or should I just </a:t>
            </a:r>
            <a:r>
              <a:rPr>
                <a:solidFill>
                  <a:schemeClr val="accent1"/>
                </a:solidFill>
              </a:rPr>
              <a:t>summarize</a:t>
            </a:r>
            <a:r>
              <a:t> it and then use a direct </a:t>
            </a:r>
            <a:r>
              <a:rPr>
                <a:solidFill>
                  <a:schemeClr val="accent1"/>
                </a:solidFill>
              </a:rPr>
              <a:t>quote</a:t>
            </a:r>
            <a:r>
              <a:t>? </a:t>
            </a:r>
          </a:p>
        </p:txBody>
      </p:sp>
    </p:spTree>
  </p:cSld>
  <p:clrMapOvr>
    <a:masterClrMapping/>
  </p:clrMapOvr>
  <p:transition xmlns:p14="http://schemas.microsoft.com/office/powerpoint/2010/main" spd="med" advClick="1" p14:dur="1000"/>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0" name="Shape 160"/>
          <p:cNvSpPr/>
          <p:nvPr>
            <p:ph type="ctrTitle"/>
          </p:nvPr>
        </p:nvSpPr>
        <p:spPr>
          <a:xfrm>
            <a:off x="538033" y="2423498"/>
            <a:ext cx="11819072" cy="6733733"/>
          </a:xfrm>
          <a:prstGeom prst="rect">
            <a:avLst/>
          </a:prstGeom>
        </p:spPr>
        <p:txBody>
          <a:bodyPr/>
          <a:lstStyle/>
          <a:p>
            <a:pPr algn="l" defTabSz="443484">
              <a:defRPr sz="4171">
                <a:latin typeface="Helvetica"/>
                <a:ea typeface="Helvetica"/>
                <a:cs typeface="Helvetica"/>
                <a:sym typeface="Helvetica"/>
              </a:defRPr>
            </a:pPr>
            <a:r>
              <a:t>If the author has great information but you can think of a better way to say it, then </a:t>
            </a:r>
            <a:r>
              <a:rPr b="1"/>
              <a:t>paraphrase</a:t>
            </a:r>
            <a:r>
              <a:t> it!</a:t>
            </a:r>
          </a:p>
          <a:p>
            <a:pPr algn="l" defTabSz="443484">
              <a:defRPr sz="4171">
                <a:latin typeface="Helvetica"/>
                <a:ea typeface="Helvetica"/>
                <a:cs typeface="Helvetica"/>
                <a:sym typeface="Helvetica"/>
              </a:defRPr>
            </a:pPr>
          </a:p>
          <a:p>
            <a:pPr algn="l" defTabSz="443484">
              <a:defRPr sz="4171">
                <a:latin typeface="Helvetica"/>
                <a:ea typeface="Helvetica"/>
                <a:cs typeface="Helvetica"/>
                <a:sym typeface="Helvetica"/>
              </a:defRPr>
            </a:pPr>
            <a:r>
              <a:t>If you like the author’s information but you want to change it up and say it in a different way, then do it!</a:t>
            </a:r>
          </a:p>
          <a:p>
            <a:pPr algn="l" defTabSz="443484">
              <a:defRPr sz="4171">
                <a:latin typeface="Helvetica"/>
                <a:ea typeface="Helvetica"/>
                <a:cs typeface="Helvetica"/>
                <a:sym typeface="Helvetica"/>
              </a:defRPr>
            </a:pPr>
          </a:p>
          <a:p>
            <a:pPr defTabSz="443484">
              <a:defRPr b="1" sz="2910">
                <a:latin typeface="Comic Sans MS"/>
                <a:ea typeface="Comic Sans MS"/>
                <a:cs typeface="Comic Sans MS"/>
                <a:sym typeface="Comic Sans MS"/>
              </a:defRPr>
            </a:pPr>
          </a:p>
          <a:p>
            <a:pPr defTabSz="443484">
              <a:defRPr b="1" sz="2910">
                <a:latin typeface="Comic Sans MS"/>
                <a:ea typeface="Comic Sans MS"/>
                <a:cs typeface="Comic Sans MS"/>
                <a:sym typeface="Comic Sans MS"/>
              </a:defRPr>
            </a:pPr>
            <a:r>
              <a:t>Remember that you still have to C I T E </a:t>
            </a:r>
          </a:p>
          <a:p>
            <a:pPr defTabSz="443484">
              <a:defRPr b="1" sz="2910">
                <a:latin typeface="Comic Sans MS"/>
                <a:ea typeface="Comic Sans MS"/>
                <a:cs typeface="Comic Sans MS"/>
                <a:sym typeface="Comic Sans MS"/>
              </a:defRPr>
            </a:pPr>
            <a:r>
              <a:t>the source of the paraphrased information. </a:t>
            </a:r>
          </a:p>
        </p:txBody>
      </p:sp>
      <p:sp>
        <p:nvSpPr>
          <p:cNvPr id="161" name="Shape 161"/>
          <p:cNvSpPr/>
          <p:nvPr/>
        </p:nvSpPr>
        <p:spPr>
          <a:xfrm>
            <a:off x="666340" y="542800"/>
            <a:ext cx="11672120" cy="12446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chemeClr val="accent2"/>
                </a:solidFill>
                <a:latin typeface="Helvetica"/>
                <a:ea typeface="Helvetica"/>
                <a:cs typeface="Helvetica"/>
                <a:sym typeface="Helvetica"/>
              </a:defRPr>
            </a:pPr>
            <a:r>
              <a:t>Should I </a:t>
            </a:r>
            <a:r>
              <a:rPr>
                <a:solidFill>
                  <a:schemeClr val="accent1"/>
                </a:solidFill>
              </a:rPr>
              <a:t>paraphrase</a:t>
            </a:r>
            <a:r>
              <a:t> the information, or should I just </a:t>
            </a:r>
            <a:r>
              <a:rPr>
                <a:solidFill>
                  <a:schemeClr val="accent1"/>
                </a:solidFill>
              </a:rPr>
              <a:t>summarize</a:t>
            </a:r>
            <a:r>
              <a:t> it and then use a direct </a:t>
            </a:r>
            <a:r>
              <a:rPr>
                <a:solidFill>
                  <a:schemeClr val="accent1"/>
                </a:solidFill>
              </a:rPr>
              <a:t>quote</a:t>
            </a:r>
            <a:r>
              <a:t>? </a:t>
            </a:r>
          </a:p>
        </p:txBody>
      </p:sp>
    </p:spTree>
  </p:cSld>
  <p:clrMapOvr>
    <a:masterClrMapping/>
  </p:clrMapOvr>
  <p:transition xmlns:p14="http://schemas.microsoft.com/office/powerpoint/2010/main" spd="med" advClick="1" p14:dur="1000"/>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3" name="Shape 163"/>
          <p:cNvSpPr/>
          <p:nvPr>
            <p:ph type="ctrTitle"/>
          </p:nvPr>
        </p:nvSpPr>
        <p:spPr>
          <a:xfrm>
            <a:off x="538033" y="2423498"/>
            <a:ext cx="11819072" cy="6733733"/>
          </a:xfrm>
          <a:prstGeom prst="rect">
            <a:avLst/>
          </a:prstGeom>
        </p:spPr>
        <p:txBody>
          <a:bodyPr/>
          <a:lstStyle/>
          <a:p>
            <a:pPr algn="l" defTabSz="457200">
              <a:defRPr sz="4300">
                <a:latin typeface="Helvetica"/>
                <a:ea typeface="Helvetica"/>
                <a:cs typeface="Helvetica"/>
                <a:sym typeface="Helvetica"/>
              </a:defRPr>
            </a:pPr>
            <a:r>
              <a:t>If the author has great information but you can think of a better way to say it, then </a:t>
            </a:r>
            <a:r>
              <a:rPr b="1"/>
              <a:t>paraphrase</a:t>
            </a:r>
            <a:r>
              <a:t> it!</a:t>
            </a:r>
          </a:p>
          <a:p>
            <a:pPr algn="l" defTabSz="457200">
              <a:defRPr sz="4300">
                <a:latin typeface="Helvetica"/>
                <a:ea typeface="Helvetica"/>
                <a:cs typeface="Helvetica"/>
                <a:sym typeface="Helvetica"/>
              </a:defRPr>
            </a:pPr>
          </a:p>
          <a:p>
            <a:pPr algn="l" defTabSz="457200">
              <a:defRPr sz="4300">
                <a:latin typeface="Helvetica"/>
                <a:ea typeface="Helvetica"/>
                <a:cs typeface="Helvetica"/>
                <a:sym typeface="Helvetica"/>
              </a:defRPr>
            </a:pPr>
            <a:r>
              <a:t>If you like the author’s information but you want to change it up and say it in a different way</a:t>
            </a:r>
          </a:p>
          <a:p>
            <a:pPr algn="l" defTabSz="457200">
              <a:defRPr sz="4300">
                <a:latin typeface="Helvetica"/>
                <a:ea typeface="Helvetica"/>
                <a:cs typeface="Helvetica"/>
                <a:sym typeface="Helvetica"/>
              </a:defRPr>
            </a:pPr>
          </a:p>
          <a:p>
            <a:pPr algn="l" defTabSz="457200">
              <a:defRPr b="1" sz="3000">
                <a:latin typeface="Comic Sans MS"/>
                <a:ea typeface="Comic Sans MS"/>
                <a:cs typeface="Comic Sans MS"/>
                <a:sym typeface="Comic Sans MS"/>
              </a:defRPr>
            </a:pPr>
          </a:p>
          <a:p>
            <a:pPr algn="l" defTabSz="457200">
              <a:defRPr b="1" sz="3000">
                <a:latin typeface="Comic Sans MS"/>
                <a:ea typeface="Comic Sans MS"/>
                <a:cs typeface="Comic Sans MS"/>
                <a:sym typeface="Comic Sans MS"/>
              </a:defRPr>
            </a:pPr>
            <a:r>
              <a:t>Remember that you still have to C I T E the source of the paraphrased information. </a:t>
            </a:r>
          </a:p>
        </p:txBody>
      </p:sp>
      <p:sp>
        <p:nvSpPr>
          <p:cNvPr id="164" name="Shape 164"/>
          <p:cNvSpPr/>
          <p:nvPr/>
        </p:nvSpPr>
        <p:spPr>
          <a:xfrm>
            <a:off x="666340" y="542800"/>
            <a:ext cx="11672120" cy="12446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chemeClr val="accent2"/>
                </a:solidFill>
                <a:latin typeface="Helvetica"/>
                <a:ea typeface="Helvetica"/>
                <a:cs typeface="Helvetica"/>
                <a:sym typeface="Helvetica"/>
              </a:defRPr>
            </a:pPr>
            <a:r>
              <a:t>Should I </a:t>
            </a:r>
            <a:r>
              <a:rPr>
                <a:solidFill>
                  <a:schemeClr val="accent1"/>
                </a:solidFill>
              </a:rPr>
              <a:t>paraphrase</a:t>
            </a:r>
            <a:r>
              <a:t> the information, or should I just </a:t>
            </a:r>
            <a:r>
              <a:rPr>
                <a:solidFill>
                  <a:schemeClr val="accent1"/>
                </a:solidFill>
              </a:rPr>
              <a:t>summarize</a:t>
            </a:r>
            <a:r>
              <a:t> it and then use a direct </a:t>
            </a:r>
            <a:r>
              <a:rPr>
                <a:solidFill>
                  <a:schemeClr val="accent1"/>
                </a:solidFill>
              </a:rPr>
              <a:t>quote</a:t>
            </a:r>
            <a:r>
              <a:t>? </a:t>
            </a:r>
          </a:p>
        </p:txBody>
      </p:sp>
    </p:spTree>
  </p:cSld>
  <p:clrMapOvr>
    <a:masterClrMapping/>
  </p:clrMapOvr>
  <p:transition xmlns:p14="http://schemas.microsoft.com/office/powerpoint/2010/main" spd="med" advClick="1" p14:dur="1000"/>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6" name="Shape 166"/>
          <p:cNvSpPr/>
          <p:nvPr>
            <p:ph type="ctrTitle"/>
          </p:nvPr>
        </p:nvSpPr>
        <p:spPr>
          <a:xfrm>
            <a:off x="538033" y="2423498"/>
            <a:ext cx="11819072" cy="6733733"/>
          </a:xfrm>
          <a:prstGeom prst="rect">
            <a:avLst/>
          </a:prstGeom>
        </p:spPr>
        <p:txBody>
          <a:bodyPr/>
          <a:lstStyle/>
          <a:p>
            <a:pPr algn="l" defTabSz="457200">
              <a:defRPr sz="4300">
                <a:latin typeface="Helvetica"/>
                <a:ea typeface="Helvetica"/>
                <a:cs typeface="Helvetica"/>
                <a:sym typeface="Helvetica"/>
              </a:defRPr>
            </a:pPr>
            <a:r>
              <a:t>Yes, you can write a brief summary of what you already know and then just add in a quote from the original author (cited, of course). That quote will basically be there to support and add credibility to something you just wrote about. </a:t>
            </a:r>
          </a:p>
          <a:p>
            <a:pPr algn="l" defTabSz="457200">
              <a:defRPr sz="4300">
                <a:latin typeface="Helvetica"/>
                <a:ea typeface="Helvetica"/>
                <a:cs typeface="Helvetica"/>
                <a:sym typeface="Helvetica"/>
              </a:defRPr>
            </a:pPr>
          </a:p>
          <a:p>
            <a:pPr algn="l" defTabSz="457200">
              <a:defRPr sz="4300">
                <a:latin typeface="Helvetica"/>
                <a:ea typeface="Helvetica"/>
                <a:cs typeface="Helvetica"/>
                <a:sym typeface="Helvetica"/>
              </a:defRPr>
            </a:pPr>
          </a:p>
          <a:p>
            <a:pPr algn="l" defTabSz="457200">
              <a:defRPr b="1" sz="3000">
                <a:latin typeface="Comic Sans MS"/>
                <a:ea typeface="Comic Sans MS"/>
                <a:cs typeface="Comic Sans MS"/>
                <a:sym typeface="Comic Sans MS"/>
              </a:defRPr>
            </a:pPr>
          </a:p>
          <a:p>
            <a:pPr algn="l" defTabSz="457200">
              <a:defRPr b="1" sz="3000">
                <a:latin typeface="Comic Sans MS"/>
                <a:ea typeface="Comic Sans MS"/>
                <a:cs typeface="Comic Sans MS"/>
                <a:sym typeface="Comic Sans MS"/>
              </a:defRPr>
            </a:pPr>
            <a:r>
              <a:t>Remember that you have to C I T E the source of the quote.</a:t>
            </a:r>
          </a:p>
        </p:txBody>
      </p:sp>
      <p:sp>
        <p:nvSpPr>
          <p:cNvPr id="167" name="Shape 167"/>
          <p:cNvSpPr/>
          <p:nvPr/>
        </p:nvSpPr>
        <p:spPr>
          <a:xfrm>
            <a:off x="666340" y="542800"/>
            <a:ext cx="11672120" cy="12446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chemeClr val="accent2"/>
                </a:solidFill>
                <a:latin typeface="Helvetica"/>
                <a:ea typeface="Helvetica"/>
                <a:cs typeface="Helvetica"/>
                <a:sym typeface="Helvetica"/>
              </a:defRPr>
            </a:pPr>
            <a:r>
              <a:t>Should I </a:t>
            </a:r>
            <a:r>
              <a:rPr>
                <a:solidFill>
                  <a:schemeClr val="accent1"/>
                </a:solidFill>
              </a:rPr>
              <a:t>paraphrase</a:t>
            </a:r>
            <a:r>
              <a:t> the information, or should I just </a:t>
            </a:r>
            <a:r>
              <a:rPr>
                <a:solidFill>
                  <a:schemeClr val="accent1"/>
                </a:solidFill>
              </a:rPr>
              <a:t>summarize</a:t>
            </a:r>
            <a:r>
              <a:t> it and then use a direct </a:t>
            </a:r>
            <a:r>
              <a:rPr>
                <a:solidFill>
                  <a:schemeClr val="accent1"/>
                </a:solidFill>
              </a:rPr>
              <a:t>quote</a:t>
            </a:r>
            <a:r>
              <a:t>? </a:t>
            </a:r>
          </a:p>
        </p:txBody>
      </p:sp>
    </p:spTree>
  </p:cSld>
  <p:clrMapOvr>
    <a:masterClrMapping/>
  </p:clrMapOvr>
  <p:transition xmlns:p14="http://schemas.microsoft.com/office/powerpoint/2010/main" spd="med" advClick="1" p14:dur="1000"/>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9" name="Shape 169"/>
          <p:cNvSpPr/>
          <p:nvPr/>
        </p:nvSpPr>
        <p:spPr>
          <a:xfrm>
            <a:off x="565427" y="1028700"/>
            <a:ext cx="11873946" cy="76962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b="1">
                <a:solidFill>
                  <a:schemeClr val="accent2"/>
                </a:solidFill>
                <a:latin typeface="Helvetica"/>
                <a:ea typeface="Helvetica"/>
                <a:cs typeface="Helvetica"/>
                <a:sym typeface="Helvetica"/>
              </a:defRPr>
            </a:pPr>
            <a:r>
              <a:t>Let me show you an example of my own research.</a:t>
            </a:r>
          </a:p>
          <a:p>
            <a:pPr algn="l">
              <a:defRPr b="1">
                <a:solidFill>
                  <a:schemeClr val="accent2"/>
                </a:solidFill>
                <a:latin typeface="Helvetica"/>
                <a:ea typeface="Helvetica"/>
                <a:cs typeface="Helvetica"/>
                <a:sym typeface="Helvetica"/>
              </a:defRPr>
            </a:pPr>
            <a:r>
              <a:t>My dog is prone to chronic ear infections. I want to learn more about it so I know a few things before I take her to a new veterinarian. Since I’ve been through this with my dog before, I already have some basic knowledge in my head about ear infections. Here’s what I already know: </a:t>
            </a:r>
          </a:p>
          <a:p>
            <a:pPr>
              <a:defRPr b="1">
                <a:solidFill>
                  <a:schemeClr val="accent2"/>
                </a:solidFill>
                <a:latin typeface="Helvetica"/>
                <a:ea typeface="Helvetica"/>
                <a:cs typeface="Helvetica"/>
                <a:sym typeface="Helvetica"/>
              </a:defRPr>
            </a:pPr>
          </a:p>
          <a:p>
            <a:pPr algn="l">
              <a:defRPr>
                <a:solidFill>
                  <a:schemeClr val="accent1"/>
                </a:solidFill>
                <a:latin typeface="Comic Sans MS"/>
                <a:ea typeface="Comic Sans MS"/>
                <a:cs typeface="Comic Sans MS"/>
                <a:sym typeface="Comic Sans MS"/>
              </a:defRPr>
            </a:pPr>
            <a:r>
              <a:t>One vet told me that sometimes food allergies show up in dogs in the form of ear infections. So dog owners can start with changing their dog’s diet to try to figure out what type of dog food may be causing the allergy.</a:t>
            </a:r>
          </a:p>
        </p:txBody>
      </p:sp>
    </p:spTree>
  </p:cSld>
  <p:clrMapOvr>
    <a:masterClrMapping/>
  </p:clrMapOvr>
  <p:transition xmlns:p14="http://schemas.microsoft.com/office/powerpoint/2010/main" spd="med" advClick="1" p14:dur="1000"/>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1" name="Shape 171"/>
          <p:cNvSpPr/>
          <p:nvPr/>
        </p:nvSpPr>
        <p:spPr>
          <a:xfrm>
            <a:off x="565427" y="1847850"/>
            <a:ext cx="11873946" cy="60579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b="1">
                <a:solidFill>
                  <a:schemeClr val="accent2"/>
                </a:solidFill>
                <a:latin typeface="Helvetica"/>
                <a:ea typeface="Helvetica"/>
                <a:cs typeface="Helvetica"/>
                <a:sym typeface="Helvetica"/>
              </a:defRPr>
            </a:pPr>
            <a:r>
              <a:t>So now when I look for online articles, I’m looking for something that will add to what I already know. I need to find information about the relationship between ear infections and food allergies. </a:t>
            </a:r>
          </a:p>
          <a:p>
            <a:pPr>
              <a:defRPr b="1">
                <a:solidFill>
                  <a:schemeClr val="accent2"/>
                </a:solidFill>
                <a:latin typeface="Helvetica"/>
                <a:ea typeface="Helvetica"/>
                <a:cs typeface="Helvetica"/>
                <a:sym typeface="Helvetica"/>
              </a:defRPr>
            </a:pPr>
          </a:p>
          <a:p>
            <a:pPr algn="l">
              <a:defRPr>
                <a:solidFill>
                  <a:schemeClr val="accent1"/>
                </a:solidFill>
                <a:latin typeface="Comic Sans MS"/>
                <a:ea typeface="Comic Sans MS"/>
                <a:cs typeface="Comic Sans MS"/>
                <a:sym typeface="Comic Sans MS"/>
              </a:defRPr>
            </a:pPr>
            <a:r>
              <a:t>One vet told me that sometimes food allergies show up in dogs in the form of ear infections. So dog owners can start with changing their dog’s diet to try to figure out what type of dog food may be causing the allergy.</a:t>
            </a:r>
          </a:p>
        </p:txBody>
      </p:sp>
    </p:spTree>
  </p:cSld>
  <p:clrMapOvr>
    <a:masterClrMapping/>
  </p:clrMapOvr>
  <p:transition xmlns:p14="http://schemas.microsoft.com/office/powerpoint/2010/main" spd="med" advClick="1" p14:dur="1000"/>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3" name="Shape 173"/>
          <p:cNvSpPr/>
          <p:nvPr/>
        </p:nvSpPr>
        <p:spPr>
          <a:xfrm>
            <a:off x="565427" y="1518778"/>
            <a:ext cx="11873946" cy="6716044"/>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b="1">
                <a:solidFill>
                  <a:schemeClr val="accent2"/>
                </a:solidFill>
                <a:latin typeface="Helvetica"/>
                <a:ea typeface="Helvetica"/>
                <a:cs typeface="Helvetica"/>
                <a:sym typeface="Helvetica"/>
              </a:defRPr>
            </a:pPr>
            <a:r>
              <a:t>I think I found something! </a:t>
            </a:r>
          </a:p>
          <a:p>
            <a:pPr algn="l">
              <a:defRPr b="1">
                <a:solidFill>
                  <a:schemeClr val="accent2"/>
                </a:solidFill>
                <a:latin typeface="Helvetica"/>
                <a:ea typeface="Helvetica"/>
                <a:cs typeface="Helvetica"/>
                <a:sym typeface="Helvetica"/>
              </a:defRPr>
            </a:pPr>
          </a:p>
          <a:p>
            <a:pPr algn="l">
              <a:defRPr b="1">
                <a:solidFill>
                  <a:schemeClr val="accent2"/>
                </a:solidFill>
                <a:latin typeface="Helvetica"/>
                <a:ea typeface="Helvetica"/>
                <a:cs typeface="Helvetica"/>
                <a:sym typeface="Helvetica"/>
              </a:defRPr>
            </a:pPr>
            <a:r>
              <a:t>Here’s a quote from a good online resource written by a doctor and it says, </a:t>
            </a:r>
            <a:r>
              <a:rPr>
                <a:solidFill>
                  <a:schemeClr val="accent1"/>
                </a:solidFill>
              </a:rPr>
              <a:t>“In one study, dogs with food allergies suffered from itchy ears in 80 percent of the cases.” </a:t>
            </a:r>
            <a:endParaRPr>
              <a:solidFill>
                <a:schemeClr val="accent1"/>
              </a:solidFill>
            </a:endParaRPr>
          </a:p>
          <a:p>
            <a:pPr algn="l">
              <a:defRPr>
                <a:solidFill>
                  <a:schemeClr val="accent1"/>
                </a:solidFill>
                <a:latin typeface="Comic Sans MS"/>
                <a:ea typeface="Comic Sans MS"/>
                <a:cs typeface="Comic Sans MS"/>
                <a:sym typeface="Comic Sans MS"/>
              </a:defRPr>
            </a:pPr>
          </a:p>
          <a:p>
            <a:pPr algn="l">
              <a:defRPr b="1">
                <a:solidFill>
                  <a:schemeClr val="accent2"/>
                </a:solidFill>
                <a:latin typeface="Arial"/>
                <a:ea typeface="Arial"/>
                <a:cs typeface="Arial"/>
                <a:sym typeface="Arial"/>
              </a:defRPr>
            </a:pPr>
            <a:r>
              <a:t>Wow! I didn’t know that! So this is really, really common. I’m not the only one struggling with this. Now how can I add that quote to my own information? Should I quote all of it? Some of it? Should I paraphrase it? Hmm…</a:t>
            </a:r>
          </a:p>
        </p:txBody>
      </p:sp>
    </p:spTree>
  </p:cSld>
  <p:clrMapOvr>
    <a:masterClrMapping/>
  </p:clrMapOvr>
  <p:transition xmlns:p14="http://schemas.microsoft.com/office/powerpoint/2010/main" spd="med" advClick="1" p14:dur="1000"/>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5" name="Shape 175"/>
          <p:cNvSpPr/>
          <p:nvPr>
            <p:ph type="ctrTitle"/>
          </p:nvPr>
        </p:nvSpPr>
        <p:spPr>
          <a:xfrm>
            <a:off x="1270000" y="3886928"/>
            <a:ext cx="10464801" cy="1979744"/>
          </a:xfrm>
          <a:prstGeom prst="rect">
            <a:avLst/>
          </a:prstGeom>
          <a:ln w="50800">
            <a:solidFill>
              <a:srgbClr val="000000"/>
            </a:solidFill>
          </a:ln>
        </p:spPr>
        <p:txBody>
          <a:bodyPr/>
          <a:lstStyle/>
          <a:p>
            <a:pPr algn="l" defTabSz="457200">
              <a:defRPr sz="3600">
                <a:latin typeface="Helvetica"/>
                <a:ea typeface="Helvetica"/>
                <a:cs typeface="Helvetica"/>
                <a:sym typeface="Helvetica"/>
              </a:defRPr>
            </a:pPr>
            <a:r>
              <a:rPr b="1"/>
              <a:t>The AKC website mentions that</a:t>
            </a:r>
            <a:r>
              <a:t> “dogs with food allergies suffered from itchy ears in 80 percent of the cases.” </a:t>
            </a:r>
          </a:p>
        </p:txBody>
      </p:sp>
      <p:sp>
        <p:nvSpPr>
          <p:cNvPr id="176" name="Shape 176"/>
          <p:cNvSpPr/>
          <p:nvPr/>
        </p:nvSpPr>
        <p:spPr>
          <a:xfrm>
            <a:off x="5161768" y="540910"/>
            <a:ext cx="2681264"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5">
                    <a:hueOff val="-444211"/>
                    <a:satOff val="-14915"/>
                    <a:lumOff val="22857"/>
                  </a:schemeClr>
                </a:solidFill>
                <a:latin typeface="Helvetica"/>
                <a:ea typeface="Helvetica"/>
                <a:cs typeface="Helvetica"/>
                <a:sym typeface="Helvetica"/>
              </a:defRPr>
            </a:lvl1pPr>
          </a:lstStyle>
          <a:p>
            <a:pPr/>
            <a:r>
              <a:t>Example #1</a:t>
            </a:r>
          </a:p>
        </p:txBody>
      </p:sp>
      <p:sp>
        <p:nvSpPr>
          <p:cNvPr id="177" name="Shape 177"/>
          <p:cNvSpPr/>
          <p:nvPr/>
        </p:nvSpPr>
        <p:spPr>
          <a:xfrm>
            <a:off x="2536065" y="1634363"/>
            <a:ext cx="8528732" cy="1193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b="1">
                <a:solidFill>
                  <a:schemeClr val="accent1"/>
                </a:solidFill>
                <a:latin typeface="Helvetica"/>
                <a:ea typeface="Helvetica"/>
                <a:cs typeface="Helvetica"/>
                <a:sym typeface="Helvetica"/>
              </a:defRPr>
            </a:lvl1pPr>
          </a:lstStyle>
          <a:p>
            <a:pPr/>
            <a:r>
              <a:t>See how I connected my own words with the quote all one sentence?</a:t>
            </a:r>
          </a:p>
        </p:txBody>
      </p:sp>
      <p:sp>
        <p:nvSpPr>
          <p:cNvPr id="178" name="Shape 178"/>
          <p:cNvSpPr/>
          <p:nvPr/>
        </p:nvSpPr>
        <p:spPr>
          <a:xfrm>
            <a:off x="7608690" y="2991510"/>
            <a:ext cx="1" cy="1250291"/>
          </a:xfrm>
          <a:prstGeom prst="line">
            <a:avLst/>
          </a:prstGeom>
          <a:ln w="25400">
            <a:solidFill>
              <a:srgbClr val="000000"/>
            </a:solidFill>
            <a:miter lim="400000"/>
            <a:tailEnd type="triangle"/>
          </a:ln>
        </p:spPr>
        <p:txBody>
          <a:bodyPr lIns="50800" tIns="50800" rIns="50800" bIns="50800" anchor="ctr"/>
          <a:lstStyle/>
          <a:p>
            <a:pPr>
              <a:defRPr sz="2400"/>
            </a:pPr>
          </a:p>
        </p:txBody>
      </p:sp>
      <p:sp>
        <p:nvSpPr>
          <p:cNvPr id="179" name="Shape 179"/>
          <p:cNvSpPr/>
          <p:nvPr/>
        </p:nvSpPr>
        <p:spPr>
          <a:xfrm>
            <a:off x="1269999" y="7347226"/>
            <a:ext cx="10464801" cy="1979744"/>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b">
            <a:normAutofit fontScale="100000" lnSpcReduction="0"/>
          </a:bodyPr>
          <a:lstStyle/>
          <a:p>
            <a:pPr algn="l" defTabSz="457200">
              <a:defRPr>
                <a:latin typeface="Helvetica"/>
                <a:ea typeface="Helvetica"/>
                <a:cs typeface="Helvetica"/>
                <a:sym typeface="Helvetica"/>
              </a:defRPr>
            </a:pPr>
            <a:r>
              <a:rPr b="1"/>
              <a:t>It’s interesting to know that</a:t>
            </a:r>
            <a:r>
              <a:t> “dogs with food allergies suffered from itchy ears in 80 percent of the cases” </a:t>
            </a:r>
            <a:r>
              <a:rPr b="1"/>
              <a:t>according to the AKC website. </a:t>
            </a:r>
          </a:p>
        </p:txBody>
      </p:sp>
      <p:sp>
        <p:nvSpPr>
          <p:cNvPr id="180" name="Shape 180"/>
          <p:cNvSpPr/>
          <p:nvPr/>
        </p:nvSpPr>
        <p:spPr>
          <a:xfrm>
            <a:off x="3202653" y="6241550"/>
            <a:ext cx="7862144" cy="647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b="1">
                <a:solidFill>
                  <a:schemeClr val="accent2"/>
                </a:solidFill>
                <a:latin typeface="Helvetica"/>
                <a:ea typeface="Helvetica"/>
                <a:cs typeface="Helvetica"/>
                <a:sym typeface="Helvetica"/>
              </a:defRPr>
            </a:lvl1pPr>
          </a:lstStyle>
          <a:p>
            <a:pPr/>
            <a:r>
              <a:t>…Or I could write it this way…</a:t>
            </a:r>
          </a:p>
        </p:txBody>
      </p:sp>
    </p:spTree>
  </p:cSld>
  <p:clrMapOvr>
    <a:masterClrMapping/>
  </p:clrMapOvr>
  <p:transition xmlns:p14="http://schemas.microsoft.com/office/powerpoint/2010/main" spd="med" advClick="1" p14:dur="1000"/>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2" name="Shape 182"/>
          <p:cNvSpPr/>
          <p:nvPr/>
        </p:nvSpPr>
        <p:spPr>
          <a:xfrm>
            <a:off x="5161768" y="815850"/>
            <a:ext cx="2681264"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5">
                    <a:hueOff val="-444211"/>
                    <a:satOff val="-14915"/>
                    <a:lumOff val="22857"/>
                  </a:schemeClr>
                </a:solidFill>
                <a:latin typeface="Helvetica"/>
                <a:ea typeface="Helvetica"/>
                <a:cs typeface="Helvetica"/>
                <a:sym typeface="Helvetica"/>
              </a:defRPr>
            </a:lvl1pPr>
          </a:lstStyle>
          <a:p>
            <a:pPr/>
            <a:r>
              <a:t>Example #2</a:t>
            </a:r>
          </a:p>
        </p:txBody>
      </p:sp>
      <p:sp>
        <p:nvSpPr>
          <p:cNvPr id="183" name="Shape 183"/>
          <p:cNvSpPr/>
          <p:nvPr>
            <p:ph type="ctrTitle"/>
          </p:nvPr>
        </p:nvSpPr>
        <p:spPr>
          <a:xfrm>
            <a:off x="1270000" y="3787259"/>
            <a:ext cx="10464801" cy="1336963"/>
          </a:xfrm>
          <a:prstGeom prst="rect">
            <a:avLst/>
          </a:prstGeom>
          <a:ln w="50800">
            <a:solidFill>
              <a:srgbClr val="000000"/>
            </a:solidFill>
          </a:ln>
        </p:spPr>
        <p:txBody>
          <a:bodyPr/>
          <a:lstStyle>
            <a:lvl1pPr algn="l" defTabSz="457200">
              <a:defRPr sz="3600">
                <a:latin typeface="Helvetica"/>
                <a:ea typeface="Helvetica"/>
                <a:cs typeface="Helvetica"/>
                <a:sym typeface="Helvetica"/>
              </a:defRPr>
            </a:lvl1pPr>
          </a:lstStyle>
          <a:p>
            <a:pPr/>
            <a:r>
              <a:t>In one study, dogs with food allergies suffered from itchy ears in 80 percent of the cases.</a:t>
            </a:r>
          </a:p>
        </p:txBody>
      </p:sp>
      <p:sp>
        <p:nvSpPr>
          <p:cNvPr id="184" name="Shape 184"/>
          <p:cNvSpPr/>
          <p:nvPr/>
        </p:nvSpPr>
        <p:spPr>
          <a:xfrm>
            <a:off x="260101" y="1689208"/>
            <a:ext cx="12484597" cy="1739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chemeClr val="accent1"/>
                </a:solidFill>
                <a:latin typeface="Helvetica"/>
                <a:ea typeface="Helvetica"/>
                <a:cs typeface="Helvetica"/>
                <a:sym typeface="Helvetica"/>
              </a:defRPr>
            </a:pPr>
            <a:r>
              <a:t>I can also paraphrase the information and not use</a:t>
            </a:r>
          </a:p>
          <a:p>
            <a:pPr>
              <a:defRPr b="1">
                <a:solidFill>
                  <a:schemeClr val="accent1"/>
                </a:solidFill>
                <a:latin typeface="Helvetica"/>
                <a:ea typeface="Helvetica"/>
                <a:cs typeface="Helvetica"/>
                <a:sym typeface="Helvetica"/>
              </a:defRPr>
            </a:pPr>
            <a:r>
              <a:t>quotation marks since I’m not copying it word-for-word. </a:t>
            </a:r>
          </a:p>
          <a:p>
            <a:pPr>
              <a:defRPr b="1">
                <a:solidFill>
                  <a:schemeClr val="accent1"/>
                </a:solidFill>
                <a:latin typeface="Helvetica"/>
                <a:ea typeface="Helvetica"/>
                <a:cs typeface="Helvetica"/>
                <a:sym typeface="Helvetica"/>
              </a:defRPr>
            </a:pPr>
            <a:r>
              <a:t>So here’s the original quote from the online article: </a:t>
            </a:r>
          </a:p>
        </p:txBody>
      </p:sp>
      <p:sp>
        <p:nvSpPr>
          <p:cNvPr id="185" name="Shape 185"/>
          <p:cNvSpPr/>
          <p:nvPr/>
        </p:nvSpPr>
        <p:spPr>
          <a:xfrm>
            <a:off x="279858" y="5755422"/>
            <a:ext cx="12445084" cy="1193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chemeClr val="accent2"/>
                </a:solidFill>
                <a:latin typeface="Helvetica"/>
                <a:ea typeface="Helvetica"/>
                <a:cs typeface="Helvetica"/>
                <a:sym typeface="Helvetica"/>
              </a:defRPr>
            </a:pPr>
            <a:r>
              <a:t>Here’s my </a:t>
            </a:r>
            <a:r>
              <a:rPr u="sng"/>
              <a:t>paraphrase</a:t>
            </a:r>
            <a:r>
              <a:t> of that quote. Notice I still have to mention the AKC website where I got that information. </a:t>
            </a:r>
          </a:p>
        </p:txBody>
      </p:sp>
      <p:sp>
        <p:nvSpPr>
          <p:cNvPr id="186" name="Shape 186"/>
          <p:cNvSpPr/>
          <p:nvPr/>
        </p:nvSpPr>
        <p:spPr>
          <a:xfrm>
            <a:off x="1915287" y="7580423"/>
            <a:ext cx="9174226" cy="1336963"/>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b">
            <a:normAutofit fontScale="100000" lnSpcReduction="0"/>
          </a:bodyPr>
          <a:lstStyle>
            <a:lvl1pPr algn="l" defTabSz="457200">
              <a:defRPr>
                <a:latin typeface="Helvetica"/>
                <a:ea typeface="Helvetica"/>
                <a:cs typeface="Helvetica"/>
                <a:sym typeface="Helvetica"/>
              </a:defRPr>
            </a:lvl1pPr>
          </a:lstStyle>
          <a:p>
            <a:pPr/>
            <a:r>
              <a:t>The AKC website tells us that 80% of ear infections come from food allergies in dogs. </a:t>
            </a:r>
          </a:p>
        </p:txBody>
      </p:sp>
    </p:spTree>
  </p:cSld>
  <p:clrMapOvr>
    <a:masterClrMapping/>
  </p:clrMapOvr>
  <p:transition xmlns:p14="http://schemas.microsoft.com/office/powerpoint/2010/main" spd="med" advClick="1" p14:dur="1000"/>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8" name="Shape 188"/>
          <p:cNvSpPr/>
          <p:nvPr>
            <p:ph type="ctrTitle"/>
          </p:nvPr>
        </p:nvSpPr>
        <p:spPr>
          <a:xfrm>
            <a:off x="1270000" y="2623504"/>
            <a:ext cx="10464801" cy="5416234"/>
          </a:xfrm>
          <a:prstGeom prst="rect">
            <a:avLst/>
          </a:prstGeom>
        </p:spPr>
        <p:txBody>
          <a:bodyPr/>
          <a:lstStyle/>
          <a:p>
            <a:pPr algn="l" defTabSz="457200">
              <a:defRPr sz="3600">
                <a:latin typeface="Helvetica"/>
                <a:ea typeface="Helvetica"/>
                <a:cs typeface="Helvetica"/>
                <a:sym typeface="Helvetica"/>
              </a:defRPr>
            </a:pPr>
            <a:r>
              <a:t>Dog owners can start with changing their dog’s diet to try to figure out what type of dog food may be causing the allergy. The AKC website mentions that “dogs with food allergies suffered from itchy ears in 80 percent of the cases.” </a:t>
            </a:r>
            <a:r>
              <a:rPr b="1"/>
              <a:t> </a:t>
            </a:r>
            <a:r>
              <a:t>Finding the cause of the constant ear infections could be as simple as changing the dog food and trying new food in order to figure out the source of the allergy.</a:t>
            </a:r>
          </a:p>
        </p:txBody>
      </p:sp>
      <p:sp>
        <p:nvSpPr>
          <p:cNvPr id="189" name="Shape 189"/>
          <p:cNvSpPr/>
          <p:nvPr/>
        </p:nvSpPr>
        <p:spPr>
          <a:xfrm>
            <a:off x="5161768" y="815850"/>
            <a:ext cx="2681264"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5">
                    <a:hueOff val="-444211"/>
                    <a:satOff val="-14915"/>
                    <a:lumOff val="22857"/>
                  </a:schemeClr>
                </a:solidFill>
                <a:latin typeface="Helvetica"/>
                <a:ea typeface="Helvetica"/>
                <a:cs typeface="Helvetica"/>
                <a:sym typeface="Helvetica"/>
              </a:defRPr>
            </a:lvl1pPr>
          </a:lstStyle>
          <a:p>
            <a:pPr/>
            <a:r>
              <a:t>Example #1</a:t>
            </a:r>
          </a:p>
        </p:txBody>
      </p:sp>
    </p:spTree>
  </p:cSld>
  <p:clrMapOvr>
    <a:masterClrMapping/>
  </p:clrMapOvr>
  <p:transition xmlns:p14="http://schemas.microsoft.com/office/powerpoint/2010/main" spd="med" advClick="1" p14:dur="1000"/>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1" name="Shape 121"/>
          <p:cNvSpPr/>
          <p:nvPr>
            <p:ph type="ctrTitle"/>
          </p:nvPr>
        </p:nvSpPr>
        <p:spPr>
          <a:prstGeom prst="rect">
            <a:avLst/>
          </a:prstGeom>
          <a:ln w="50800">
            <a:solidFill>
              <a:srgbClr val="000000"/>
            </a:solidFill>
          </a:ln>
        </p:spPr>
        <p:txBody>
          <a:bodyPr/>
          <a:lstStyle/>
          <a:p>
            <a:pPr defTabSz="496570">
              <a:defRPr sz="6800"/>
            </a:pPr>
            <a:r>
              <a:t>Paraphrasing </a:t>
            </a:r>
          </a:p>
          <a:p>
            <a:pPr defTabSz="496570">
              <a:defRPr sz="6800"/>
            </a:pPr>
            <a:r>
              <a:t>&amp; Quoting </a:t>
            </a:r>
          </a:p>
          <a:p>
            <a:pPr defTabSz="496570">
              <a:defRPr sz="6800"/>
            </a:pPr>
            <a:r>
              <a:t>Online Sources</a:t>
            </a:r>
          </a:p>
        </p:txBody>
      </p:sp>
      <p:sp>
        <p:nvSpPr>
          <p:cNvPr id="122" name="Shape 122"/>
          <p:cNvSpPr/>
          <p:nvPr/>
        </p:nvSpPr>
        <p:spPr>
          <a:xfrm>
            <a:off x="1800584" y="5887557"/>
            <a:ext cx="9403632"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2"/>
                </a:solidFill>
                <a:latin typeface="Helvetica"/>
                <a:ea typeface="Helvetica"/>
                <a:cs typeface="Helvetica"/>
                <a:sym typeface="Helvetica"/>
              </a:defRPr>
            </a:lvl1pPr>
          </a:lstStyle>
          <a:p>
            <a:pPr/>
            <a:r>
              <a:t>Grade 8 Expository Reading &amp; Writing Unit</a:t>
            </a:r>
          </a:p>
        </p:txBody>
      </p:sp>
    </p:spTree>
  </p:cSld>
  <p:clrMapOvr>
    <a:masterClrMapping/>
  </p:clrMapOvr>
  <p:transition xmlns:p14="http://schemas.microsoft.com/office/powerpoint/2010/main" spd="med" advClick="1" p14:dur="1000"/>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1" name="Shape 191"/>
          <p:cNvSpPr/>
          <p:nvPr>
            <p:ph type="ctrTitle"/>
          </p:nvPr>
        </p:nvSpPr>
        <p:spPr>
          <a:xfrm>
            <a:off x="5600315" y="2476559"/>
            <a:ext cx="6247343" cy="4800482"/>
          </a:xfrm>
          <a:prstGeom prst="rect">
            <a:avLst/>
          </a:prstGeom>
          <a:ln w="50800">
            <a:solidFill>
              <a:srgbClr val="000000"/>
            </a:solidFill>
          </a:ln>
        </p:spPr>
        <p:txBody>
          <a:bodyPr/>
          <a:lstStyle/>
          <a:p>
            <a:pPr algn="l" defTabSz="352043">
              <a:defRPr sz="2772">
                <a:latin typeface="Helvetica"/>
                <a:ea typeface="Helvetica"/>
                <a:cs typeface="Helvetica"/>
                <a:sym typeface="Helvetica"/>
              </a:defRPr>
            </a:pPr>
            <a:r>
              <a:t>Dog owners can start with changing their dog’s diet to try to figure out what type of dog food may be causing the allergy. The AKC website mentions that “dogs with food allergies suffered from itchy ears in 80 percent of the cases.” </a:t>
            </a:r>
            <a:r>
              <a:rPr b="1"/>
              <a:t> </a:t>
            </a:r>
            <a:r>
              <a:t>Finding the cause of the constant ear infections could be as simple as changing the dog food and trying new food in order to figure out the source of the allergy.</a:t>
            </a:r>
          </a:p>
        </p:txBody>
      </p:sp>
      <p:sp>
        <p:nvSpPr>
          <p:cNvPr id="192" name="Shape 192"/>
          <p:cNvSpPr/>
          <p:nvPr/>
        </p:nvSpPr>
        <p:spPr>
          <a:xfrm>
            <a:off x="5937351" y="475745"/>
            <a:ext cx="5250992" cy="8636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4700">
                <a:solidFill>
                  <a:schemeClr val="accent5">
                    <a:hueOff val="-444211"/>
                    <a:satOff val="-14915"/>
                    <a:lumOff val="22857"/>
                  </a:schemeClr>
                </a:solidFill>
                <a:latin typeface="Helvetica"/>
                <a:ea typeface="Helvetica"/>
                <a:cs typeface="Helvetica"/>
                <a:sym typeface="Helvetica"/>
              </a:defRPr>
            </a:lvl1pPr>
          </a:lstStyle>
          <a:p>
            <a:pPr/>
            <a:r>
              <a:t>Here’s what I did: </a:t>
            </a:r>
          </a:p>
        </p:txBody>
      </p:sp>
      <p:sp>
        <p:nvSpPr>
          <p:cNvPr id="193" name="Shape 193"/>
          <p:cNvSpPr/>
          <p:nvPr/>
        </p:nvSpPr>
        <p:spPr>
          <a:xfrm>
            <a:off x="475541" y="1023081"/>
            <a:ext cx="3556602" cy="2768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defTabSz="457200">
              <a:defRPr b="1" i="1" sz="2500">
                <a:solidFill>
                  <a:schemeClr val="accent2"/>
                </a:solidFill>
                <a:latin typeface="Helvetica"/>
                <a:ea typeface="Helvetica"/>
                <a:cs typeface="Helvetica"/>
                <a:sym typeface="Helvetica"/>
              </a:defRPr>
            </a:lvl1pPr>
          </a:lstStyle>
          <a:p>
            <a:pPr/>
            <a:r>
              <a:t>Here are my own words based on stuff I already knew from my own personal experience with my dog and the vet we use.</a:t>
            </a:r>
          </a:p>
        </p:txBody>
      </p:sp>
      <p:sp>
        <p:nvSpPr>
          <p:cNvPr id="194" name="Shape 194"/>
          <p:cNvSpPr/>
          <p:nvPr/>
        </p:nvSpPr>
        <p:spPr>
          <a:xfrm>
            <a:off x="3896991" y="2654299"/>
            <a:ext cx="1270001" cy="1270001"/>
          </a:xfrm>
          <a:prstGeom prst="rightArrow">
            <a:avLst>
              <a:gd name="adj1" fmla="val 32000"/>
              <a:gd name="adj2" fmla="val 64000"/>
            </a:avLst>
          </a:prstGeom>
          <a:blipFill>
            <a:blip r:embed="rId2"/>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195" name="Shape 195"/>
          <p:cNvSpPr/>
          <p:nvPr/>
        </p:nvSpPr>
        <p:spPr>
          <a:xfrm>
            <a:off x="475541" y="4025899"/>
            <a:ext cx="3556602" cy="3149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defTabSz="457200">
              <a:defRPr b="1" i="1" sz="2500">
                <a:solidFill>
                  <a:schemeClr val="accent1"/>
                </a:solidFill>
                <a:latin typeface="Helvetica"/>
                <a:ea typeface="Helvetica"/>
                <a:cs typeface="Helvetica"/>
                <a:sym typeface="Helvetica"/>
              </a:defRPr>
            </a:lvl1pPr>
          </a:lstStyle>
          <a:p>
            <a:pPr/>
            <a:r>
              <a:t>You see that I had to mention the source of the quote. Now someone can look at my Works Cited page to get even more details about where I got the information.</a:t>
            </a:r>
          </a:p>
        </p:txBody>
      </p:sp>
      <p:sp>
        <p:nvSpPr>
          <p:cNvPr id="196" name="Shape 196"/>
          <p:cNvSpPr/>
          <p:nvPr/>
        </p:nvSpPr>
        <p:spPr>
          <a:xfrm>
            <a:off x="4181228" y="4241799"/>
            <a:ext cx="1270001" cy="1270001"/>
          </a:xfrm>
          <a:prstGeom prst="rightArrow">
            <a:avLst>
              <a:gd name="adj1" fmla="val 32000"/>
              <a:gd name="adj2" fmla="val 64000"/>
            </a:avLst>
          </a:prstGeom>
          <a:solidFill>
            <a:schemeClr val="accent1"/>
          </a:solid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197" name="Shape 197"/>
          <p:cNvSpPr/>
          <p:nvPr/>
        </p:nvSpPr>
        <p:spPr>
          <a:xfrm>
            <a:off x="5343342" y="7735334"/>
            <a:ext cx="6761289" cy="1625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defTabSz="457200">
              <a:defRPr b="1" i="1" sz="2500">
                <a:solidFill>
                  <a:schemeClr val="accent5">
                    <a:hueOff val="-444211"/>
                    <a:satOff val="-14915"/>
                    <a:lumOff val="22857"/>
                  </a:schemeClr>
                </a:solidFill>
                <a:latin typeface="Helvetica"/>
                <a:ea typeface="Helvetica"/>
                <a:cs typeface="Helvetica"/>
                <a:sym typeface="Helvetica"/>
              </a:defRPr>
            </a:lvl1pPr>
          </a:lstStyle>
          <a:p>
            <a:pPr/>
            <a:r>
              <a:t>Then I thought of something to say about the quote I chose. Do you see how I kind of added my own thought and idea here at the end? </a:t>
            </a:r>
          </a:p>
        </p:txBody>
      </p:sp>
    </p:spTree>
  </p:cSld>
  <p:clrMapOvr>
    <a:masterClrMapping/>
  </p:clrMapOvr>
  <p:transition xmlns:p14="http://schemas.microsoft.com/office/powerpoint/2010/main" spd="med" advClick="1" p14:dur="1000"/>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9" name="Shape 199"/>
          <p:cNvSpPr/>
          <p:nvPr>
            <p:ph type="ctrTitle"/>
          </p:nvPr>
        </p:nvSpPr>
        <p:spPr>
          <a:xfrm>
            <a:off x="555227" y="1409624"/>
            <a:ext cx="12012423" cy="8026183"/>
          </a:xfrm>
          <a:prstGeom prst="rect">
            <a:avLst/>
          </a:prstGeom>
        </p:spPr>
        <p:txBody>
          <a:bodyPr/>
          <a:lstStyle/>
          <a:p>
            <a:pPr algn="l" defTabSz="406908">
              <a:defRPr b="1" sz="3204">
                <a:latin typeface="Helvetica"/>
                <a:ea typeface="Helvetica"/>
                <a:cs typeface="Helvetica"/>
                <a:sym typeface="Helvetica"/>
              </a:defRPr>
            </a:pPr>
            <a:r>
              <a:t>You need your Works Cited page you created yesterday. You need some blank paper, too. </a:t>
            </a:r>
          </a:p>
          <a:p>
            <a:pPr algn="l" defTabSz="406908">
              <a:defRPr sz="3204">
                <a:latin typeface="Helvetica"/>
                <a:ea typeface="Helvetica"/>
                <a:cs typeface="Helvetica"/>
                <a:sym typeface="Helvetica"/>
              </a:defRPr>
            </a:pPr>
          </a:p>
          <a:p>
            <a:pPr algn="l" defTabSz="406908">
              <a:defRPr b="1" sz="3204">
                <a:latin typeface="Helvetica"/>
                <a:ea typeface="Helvetica"/>
                <a:cs typeface="Helvetica"/>
                <a:sym typeface="Helvetica"/>
              </a:defRPr>
            </a:pPr>
            <a:r>
              <a:t>You’ll go to those websites and you’ll do what I did.</a:t>
            </a:r>
          </a:p>
          <a:p>
            <a:pPr algn="l" defTabSz="406908">
              <a:defRPr sz="3204">
                <a:latin typeface="Helvetica"/>
                <a:ea typeface="Helvetica"/>
                <a:cs typeface="Helvetica"/>
                <a:sym typeface="Helvetica"/>
              </a:defRPr>
            </a:pPr>
          </a:p>
          <a:p>
            <a:pPr algn="l" defTabSz="406908">
              <a:defRPr b="1" sz="3204">
                <a:solidFill>
                  <a:schemeClr val="accent5">
                    <a:hueOff val="-444211"/>
                    <a:satOff val="-14915"/>
                    <a:lumOff val="22857"/>
                  </a:schemeClr>
                </a:solidFill>
                <a:latin typeface="Comic Sans MS"/>
                <a:ea typeface="Comic Sans MS"/>
                <a:cs typeface="Comic Sans MS"/>
                <a:sym typeface="Comic Sans MS"/>
              </a:defRPr>
            </a:pPr>
            <a:r>
              <a:t>1) Write down your thoughts, knowledge, and experience related to the topic you chose. </a:t>
            </a:r>
          </a:p>
          <a:p>
            <a:pPr algn="l" defTabSz="406908">
              <a:defRPr b="1" sz="3204">
                <a:solidFill>
                  <a:schemeClr val="accent1"/>
                </a:solidFill>
                <a:latin typeface="Comic Sans MS"/>
                <a:ea typeface="Comic Sans MS"/>
                <a:cs typeface="Comic Sans MS"/>
                <a:sym typeface="Comic Sans MS"/>
              </a:defRPr>
            </a:pPr>
            <a:r>
              <a:t>2) Now go to one of the online sources from your Works Cited paper and look for a quote you can use or paraphrase that supports or adds to what you wrote down already.</a:t>
            </a:r>
          </a:p>
          <a:p>
            <a:pPr algn="l" defTabSz="406908">
              <a:defRPr b="1" sz="3204">
                <a:solidFill>
                  <a:schemeClr val="accent2"/>
                </a:solidFill>
                <a:latin typeface="Comic Sans MS"/>
                <a:ea typeface="Comic Sans MS"/>
                <a:cs typeface="Comic Sans MS"/>
                <a:sym typeface="Comic Sans MS"/>
              </a:defRPr>
            </a:pPr>
            <a:r>
              <a:t>3) Remember to cite the source.</a:t>
            </a:r>
          </a:p>
          <a:p>
            <a:pPr algn="l" defTabSz="406908">
              <a:defRPr b="1" sz="3204">
                <a:solidFill>
                  <a:schemeClr val="accent6"/>
                </a:solidFill>
                <a:latin typeface="Comic Sans MS"/>
                <a:ea typeface="Comic Sans MS"/>
                <a:cs typeface="Comic Sans MS"/>
                <a:sym typeface="Comic Sans MS"/>
              </a:defRPr>
            </a:pPr>
            <a:r>
              <a:t>4) Remember to write something about the topic in your own words, then embed the quote, and then follow up with an explanation of the quote as well. </a:t>
            </a:r>
          </a:p>
        </p:txBody>
      </p:sp>
      <p:sp>
        <p:nvSpPr>
          <p:cNvPr id="200" name="Shape 200"/>
          <p:cNvSpPr/>
          <p:nvPr/>
        </p:nvSpPr>
        <p:spPr>
          <a:xfrm>
            <a:off x="4146686" y="394395"/>
            <a:ext cx="4711428"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5">
                    <a:hueOff val="-444211"/>
                    <a:satOff val="-14915"/>
                    <a:lumOff val="22857"/>
                  </a:schemeClr>
                </a:solidFill>
                <a:latin typeface="Helvetica"/>
                <a:ea typeface="Helvetica"/>
                <a:cs typeface="Helvetica"/>
                <a:sym typeface="Helvetica"/>
              </a:defRPr>
            </a:lvl1pPr>
          </a:lstStyle>
          <a:p>
            <a:pPr/>
            <a:r>
              <a:t>Now you get to try it!</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4" name="Shape 124"/>
          <p:cNvSpPr/>
          <p:nvPr>
            <p:ph type="ctrTitle"/>
          </p:nvPr>
        </p:nvSpPr>
        <p:spPr>
          <a:xfrm>
            <a:off x="1269999" y="135797"/>
            <a:ext cx="10464801" cy="4081538"/>
          </a:xfrm>
          <a:prstGeom prst="rect">
            <a:avLst/>
          </a:prstGeom>
        </p:spPr>
        <p:txBody>
          <a:bodyPr/>
          <a:lstStyle/>
          <a:p>
            <a:pPr defTabSz="344677">
              <a:defRPr sz="4719"/>
            </a:pPr>
            <a:r>
              <a:t>A </a:t>
            </a:r>
            <a:r>
              <a:rPr b="1">
                <a:latin typeface="Helvetica"/>
                <a:ea typeface="Helvetica"/>
                <a:cs typeface="Helvetica"/>
                <a:sym typeface="Helvetica"/>
              </a:rPr>
              <a:t>quote</a:t>
            </a:r>
            <a:r>
              <a:t> is the exact word-for-word part of an article that you decide to copy and use in your own paper to support your ideas and add credibility to the topic you’re writing about.</a:t>
            </a:r>
          </a:p>
        </p:txBody>
      </p:sp>
      <p:sp>
        <p:nvSpPr>
          <p:cNvPr id="125" name="Shape 125"/>
          <p:cNvSpPr/>
          <p:nvPr/>
        </p:nvSpPr>
        <p:spPr>
          <a:xfrm>
            <a:off x="3071438" y="4221821"/>
            <a:ext cx="3966459" cy="4056251"/>
          </a:xfrm>
          <a:prstGeom prst="wedgeEllipseCallout">
            <a:avLst>
              <a:gd name="adj1" fmla="val -61849"/>
              <a:gd name="adj2" fmla="val 32155"/>
            </a:avLst>
          </a:prstGeom>
          <a:solidFill>
            <a:srgbClr val="FFFFFF"/>
          </a:solidFill>
          <a:ln w="50800">
            <a:solidFill>
              <a:srgbClr val="000000"/>
            </a:solidFill>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2400">
                <a:solidFill>
                  <a:srgbClr val="FFFFFF"/>
                </a:solidFill>
              </a:defRPr>
            </a:lvl1pPr>
          </a:lstStyle>
          <a:p>
            <a:pPr/>
            <a:r>
              <a:t>W</a:t>
            </a:r>
          </a:p>
        </p:txBody>
      </p:sp>
      <p:sp>
        <p:nvSpPr>
          <p:cNvPr id="126" name="Shape 126"/>
          <p:cNvSpPr/>
          <p:nvPr/>
        </p:nvSpPr>
        <p:spPr>
          <a:xfrm>
            <a:off x="3113603" y="5379902"/>
            <a:ext cx="3885874" cy="1739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a:solidFill>
                  <a:schemeClr val="accent2"/>
                </a:solidFill>
                <a:latin typeface="Helvetica"/>
                <a:ea typeface="Helvetica"/>
                <a:cs typeface="Helvetica"/>
                <a:sym typeface="Helvetica"/>
              </a:defRPr>
            </a:pPr>
            <a:r>
              <a:t>Wait! That sounds</a:t>
            </a:r>
          </a:p>
          <a:p>
            <a:pPr>
              <a:defRPr b="1">
                <a:solidFill>
                  <a:schemeClr val="accent2"/>
                </a:solidFill>
                <a:latin typeface="Helvetica"/>
                <a:ea typeface="Helvetica"/>
                <a:cs typeface="Helvetica"/>
                <a:sym typeface="Helvetica"/>
              </a:defRPr>
            </a:pPr>
            <a:r>
              <a:t>like plagiarism! </a:t>
            </a:r>
          </a:p>
        </p:txBody>
      </p:sp>
      <p:sp>
        <p:nvSpPr>
          <p:cNvPr id="127" name="Shape 127"/>
          <p:cNvSpPr/>
          <p:nvPr/>
        </p:nvSpPr>
        <p:spPr>
          <a:xfrm>
            <a:off x="6908561" y="4370526"/>
            <a:ext cx="3966459" cy="4056251"/>
          </a:xfrm>
          <a:prstGeom prst="wedgeEllipseCallout">
            <a:avLst>
              <a:gd name="adj1" fmla="val 54553"/>
              <a:gd name="adj2" fmla="val 42867"/>
            </a:avLst>
          </a:prstGeom>
          <a:solidFill>
            <a:srgbClr val="FFFFFF"/>
          </a:solidFill>
          <a:ln w="50800">
            <a:solidFill>
              <a:srgbClr val="000000"/>
            </a:solidFill>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2400">
                <a:solidFill>
                  <a:srgbClr val="FFFFFF"/>
                </a:solidFill>
              </a:defRPr>
            </a:lvl1pPr>
          </a:lstStyle>
          <a:p>
            <a:pPr/>
            <a:r>
              <a:t>W</a:t>
            </a:r>
          </a:p>
        </p:txBody>
      </p:sp>
      <p:sp>
        <p:nvSpPr>
          <p:cNvPr id="128" name="Shape 128"/>
          <p:cNvSpPr/>
          <p:nvPr/>
        </p:nvSpPr>
        <p:spPr>
          <a:xfrm>
            <a:off x="7059376" y="5046007"/>
            <a:ext cx="3885874" cy="2705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sz="3400">
                <a:solidFill>
                  <a:schemeClr val="accent2"/>
                </a:solidFill>
                <a:latin typeface="Helvetica"/>
                <a:ea typeface="Helvetica"/>
                <a:cs typeface="Helvetica"/>
                <a:sym typeface="Helvetica"/>
              </a:defRPr>
            </a:pPr>
            <a:r>
              <a:t>Not if we CITE </a:t>
            </a:r>
          </a:p>
          <a:p>
            <a:pPr>
              <a:defRPr b="1" sz="3400">
                <a:solidFill>
                  <a:schemeClr val="accent2"/>
                </a:solidFill>
                <a:latin typeface="Helvetica"/>
                <a:ea typeface="Helvetica"/>
                <a:cs typeface="Helvetica"/>
                <a:sym typeface="Helvetica"/>
              </a:defRPr>
            </a:pPr>
            <a:r>
              <a:t>the source so we’re giving credit to the original author! </a:t>
            </a:r>
          </a:p>
        </p:txBody>
      </p:sp>
      <p:pic>
        <p:nvPicPr>
          <p:cNvPr id="129" name="pasted-image.png"/>
          <p:cNvPicPr>
            <a:picLocks noChangeAspect="1"/>
          </p:cNvPicPr>
          <p:nvPr/>
        </p:nvPicPr>
        <p:blipFill>
          <a:blip r:embed="rId2">
            <a:extLst/>
          </a:blip>
          <a:stretch>
            <a:fillRect/>
          </a:stretch>
        </p:blipFill>
        <p:spPr>
          <a:xfrm>
            <a:off x="469196" y="7127403"/>
            <a:ext cx="1641985" cy="1739901"/>
          </a:xfrm>
          <a:prstGeom prst="rect">
            <a:avLst/>
          </a:prstGeom>
          <a:ln w="12700">
            <a:miter lim="400000"/>
          </a:ln>
        </p:spPr>
      </p:pic>
      <p:pic>
        <p:nvPicPr>
          <p:cNvPr id="130" name="pasted-image.png"/>
          <p:cNvPicPr>
            <a:picLocks noChangeAspect="1"/>
          </p:cNvPicPr>
          <p:nvPr/>
        </p:nvPicPr>
        <p:blipFill>
          <a:blip r:embed="rId3">
            <a:extLst/>
          </a:blip>
          <a:stretch>
            <a:fillRect/>
          </a:stretch>
        </p:blipFill>
        <p:spPr>
          <a:xfrm>
            <a:off x="10283618" y="8094240"/>
            <a:ext cx="2428521" cy="1583189"/>
          </a:xfrm>
          <a:prstGeom prst="rect">
            <a:avLst/>
          </a:prstGeom>
          <a:ln w="12700">
            <a:miter lim="400000"/>
          </a:ln>
        </p:spPr>
      </p:pic>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2" name="Shape 132"/>
          <p:cNvSpPr/>
          <p:nvPr>
            <p:ph type="ctrTitle"/>
          </p:nvPr>
        </p:nvSpPr>
        <p:spPr>
          <a:xfrm>
            <a:off x="1270000" y="135797"/>
            <a:ext cx="10464800" cy="4081538"/>
          </a:xfrm>
          <a:prstGeom prst="rect">
            <a:avLst/>
          </a:prstGeom>
        </p:spPr>
        <p:txBody>
          <a:bodyPr/>
          <a:lstStyle/>
          <a:p>
            <a:pPr defTabSz="262889">
              <a:defRPr sz="3600"/>
            </a:pPr>
            <a:r>
              <a:t>A </a:t>
            </a:r>
            <a:r>
              <a:rPr b="1">
                <a:latin typeface="Helvetica"/>
                <a:ea typeface="Helvetica"/>
                <a:cs typeface="Helvetica"/>
                <a:sym typeface="Helvetica"/>
              </a:rPr>
              <a:t>paraphrase</a:t>
            </a:r>
            <a:r>
              <a:t> is when you reword the original quote because you want to make it clearer or because you just have a better way to say it.  It’s different from a summary because you’re not really leaving anything out. In a summary, you stick with the main ideas and leave out the rest. In a paraphrase, you’re just saying it in a different way.</a:t>
            </a:r>
          </a:p>
        </p:txBody>
      </p:sp>
      <p:sp>
        <p:nvSpPr>
          <p:cNvPr id="133" name="Shape 133"/>
          <p:cNvSpPr/>
          <p:nvPr/>
        </p:nvSpPr>
        <p:spPr>
          <a:xfrm>
            <a:off x="3071438" y="4221821"/>
            <a:ext cx="3966459" cy="4056251"/>
          </a:xfrm>
          <a:prstGeom prst="wedgeEllipseCallout">
            <a:avLst>
              <a:gd name="adj1" fmla="val -61849"/>
              <a:gd name="adj2" fmla="val 32155"/>
            </a:avLst>
          </a:prstGeom>
          <a:solidFill>
            <a:srgbClr val="FFFFFF"/>
          </a:solidFill>
          <a:ln w="50800">
            <a:solidFill>
              <a:srgbClr val="000000"/>
            </a:solidFill>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2400">
                <a:solidFill>
                  <a:srgbClr val="FFFFFF"/>
                </a:solidFill>
              </a:defRPr>
            </a:lvl1pPr>
          </a:lstStyle>
          <a:p>
            <a:pPr/>
            <a:r>
              <a:t>W</a:t>
            </a:r>
          </a:p>
        </p:txBody>
      </p:sp>
      <p:sp>
        <p:nvSpPr>
          <p:cNvPr id="134" name="Shape 134"/>
          <p:cNvSpPr/>
          <p:nvPr/>
        </p:nvSpPr>
        <p:spPr>
          <a:xfrm>
            <a:off x="3113603" y="4833802"/>
            <a:ext cx="3885874" cy="2832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b="1">
                <a:solidFill>
                  <a:schemeClr val="accent2"/>
                </a:solidFill>
                <a:latin typeface="Helvetica"/>
                <a:ea typeface="Helvetica"/>
                <a:cs typeface="Helvetica"/>
                <a:sym typeface="Helvetica"/>
              </a:defRPr>
            </a:lvl1pPr>
          </a:lstStyle>
          <a:p>
            <a:pPr/>
            <a:r>
              <a:t>So that’s why you still have to CITE the source of the information.</a:t>
            </a:r>
          </a:p>
        </p:txBody>
      </p:sp>
      <p:sp>
        <p:nvSpPr>
          <p:cNvPr id="135" name="Shape 135"/>
          <p:cNvSpPr/>
          <p:nvPr/>
        </p:nvSpPr>
        <p:spPr>
          <a:xfrm>
            <a:off x="6908561" y="4370525"/>
            <a:ext cx="3966459" cy="4056251"/>
          </a:xfrm>
          <a:prstGeom prst="wedgeEllipseCallout">
            <a:avLst>
              <a:gd name="adj1" fmla="val 54553"/>
              <a:gd name="adj2" fmla="val 42867"/>
            </a:avLst>
          </a:prstGeom>
          <a:solidFill>
            <a:srgbClr val="FFFFFF"/>
          </a:solidFill>
          <a:ln w="50800">
            <a:solidFill>
              <a:srgbClr val="000000"/>
            </a:solidFill>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2400">
                <a:solidFill>
                  <a:srgbClr val="FFFFFF"/>
                </a:solidFill>
              </a:defRPr>
            </a:lvl1pPr>
          </a:lstStyle>
          <a:p>
            <a:pPr/>
            <a:r>
              <a:t>W</a:t>
            </a:r>
          </a:p>
        </p:txBody>
      </p:sp>
      <p:sp>
        <p:nvSpPr>
          <p:cNvPr id="136" name="Shape 136"/>
          <p:cNvSpPr/>
          <p:nvPr/>
        </p:nvSpPr>
        <p:spPr>
          <a:xfrm>
            <a:off x="7168747" y="5289961"/>
            <a:ext cx="3667132" cy="2514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sz="3200">
                <a:solidFill>
                  <a:schemeClr val="accent2"/>
                </a:solidFill>
                <a:latin typeface="Helvetica"/>
                <a:ea typeface="Helvetica"/>
                <a:cs typeface="Helvetica"/>
                <a:sym typeface="Helvetica"/>
              </a:defRPr>
            </a:pPr>
            <a:r>
              <a:t>Right! Just CITE </a:t>
            </a:r>
          </a:p>
          <a:p>
            <a:pPr>
              <a:defRPr b="1" sz="3200">
                <a:solidFill>
                  <a:schemeClr val="accent2"/>
                </a:solidFill>
                <a:latin typeface="Helvetica"/>
                <a:ea typeface="Helvetica"/>
                <a:cs typeface="Helvetica"/>
                <a:sym typeface="Helvetica"/>
              </a:defRPr>
            </a:pPr>
            <a:r>
              <a:t>it the same way you’d CITE a direct quote! No big deal!</a:t>
            </a:r>
          </a:p>
        </p:txBody>
      </p:sp>
      <p:pic>
        <p:nvPicPr>
          <p:cNvPr id="137" name="pasted-image.png"/>
          <p:cNvPicPr>
            <a:picLocks noChangeAspect="1"/>
          </p:cNvPicPr>
          <p:nvPr/>
        </p:nvPicPr>
        <p:blipFill>
          <a:blip r:embed="rId2">
            <a:extLst/>
          </a:blip>
          <a:stretch>
            <a:fillRect/>
          </a:stretch>
        </p:blipFill>
        <p:spPr>
          <a:xfrm>
            <a:off x="469196" y="7127403"/>
            <a:ext cx="1641985" cy="1739901"/>
          </a:xfrm>
          <a:prstGeom prst="rect">
            <a:avLst/>
          </a:prstGeom>
          <a:ln w="12700">
            <a:miter lim="400000"/>
          </a:ln>
        </p:spPr>
      </p:pic>
      <p:pic>
        <p:nvPicPr>
          <p:cNvPr id="138" name="pasted-image.png"/>
          <p:cNvPicPr>
            <a:picLocks noChangeAspect="1"/>
          </p:cNvPicPr>
          <p:nvPr/>
        </p:nvPicPr>
        <p:blipFill>
          <a:blip r:embed="rId3">
            <a:extLst/>
          </a:blip>
          <a:stretch>
            <a:fillRect/>
          </a:stretch>
        </p:blipFill>
        <p:spPr>
          <a:xfrm>
            <a:off x="10283618" y="8094240"/>
            <a:ext cx="2428522" cy="1583189"/>
          </a:xfrm>
          <a:prstGeom prst="rect">
            <a:avLst/>
          </a:prstGeom>
          <a:ln w="12700">
            <a:miter lim="400000"/>
          </a:ln>
        </p:spPr>
      </p:pic>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0" name="Shape 140"/>
          <p:cNvSpPr/>
          <p:nvPr>
            <p:ph type="ctrTitle"/>
          </p:nvPr>
        </p:nvSpPr>
        <p:spPr>
          <a:xfrm>
            <a:off x="1270000" y="1638300"/>
            <a:ext cx="10464800" cy="5315818"/>
          </a:xfrm>
          <a:prstGeom prst="rect">
            <a:avLst/>
          </a:prstGeom>
        </p:spPr>
        <p:txBody>
          <a:bodyPr/>
          <a:lstStyle/>
          <a:p>
            <a:pPr defTabSz="560831">
              <a:defRPr sz="7679"/>
            </a:pPr>
            <a:r>
              <a:t>So what’s the difference between a </a:t>
            </a:r>
            <a:r>
              <a:rPr b="1">
                <a:solidFill>
                  <a:schemeClr val="accent2"/>
                </a:solidFill>
                <a:latin typeface="Helvetica"/>
                <a:ea typeface="Helvetica"/>
                <a:cs typeface="Helvetica"/>
                <a:sym typeface="Helvetica"/>
              </a:rPr>
              <a:t>paraphrase</a:t>
            </a:r>
            <a:r>
              <a:t> and a </a:t>
            </a:r>
            <a:r>
              <a:rPr b="1">
                <a:solidFill>
                  <a:schemeClr val="accent1"/>
                </a:solidFill>
                <a:latin typeface="Helvetica"/>
                <a:ea typeface="Helvetica"/>
                <a:cs typeface="Helvetica"/>
                <a:sym typeface="Helvetica"/>
              </a:rPr>
              <a:t>summary</a:t>
            </a:r>
            <a:r>
              <a:t>? They sound a lot alike…</a:t>
            </a:r>
          </a:p>
        </p:txBody>
      </p:sp>
      <p:sp>
        <p:nvSpPr>
          <p:cNvPr id="141" name="Shape 141"/>
          <p:cNvSpPr/>
          <p:nvPr/>
        </p:nvSpPr>
        <p:spPr>
          <a:xfrm>
            <a:off x="10116098" y="7640759"/>
            <a:ext cx="1270001" cy="1270001"/>
          </a:xfrm>
          <a:prstGeom prst="rightArrow">
            <a:avLst>
              <a:gd name="adj1" fmla="val 32000"/>
              <a:gd name="adj2" fmla="val 64000"/>
            </a:avLst>
          </a:prstGeom>
          <a:blipFill>
            <a:blip r:embed="rId2"/>
          </a:blipFill>
          <a:ln w="12700">
            <a:miter lim="400000"/>
          </a:ln>
          <a:effectLst>
            <a:outerShdw sx="100000" sy="100000" kx="0" ky="0" algn="b" rotWithShape="0" blurRad="38100" dist="25400" dir="5400000">
              <a:srgbClr val="000000">
                <a:alpha val="50000"/>
              </a:srgbClr>
            </a:outerShdw>
          </a:effectLst>
        </p:spPr>
        <p:txBody>
          <a:bodyPr lIns="50800" tIns="50800" rIns="50800" bIns="50800" anchor="ctr"/>
          <a:lstStyle/>
          <a:p>
            <a:pPr>
              <a:defRPr sz="2400">
                <a:solidFill>
                  <a:srgbClr val="FFFFFF"/>
                </a:solidFill>
              </a:defRPr>
            </a:pPr>
          </a:p>
        </p:txBody>
      </p:sp>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 name="Shape 143"/>
          <p:cNvSpPr/>
          <p:nvPr>
            <p:ph type="ctrTitle"/>
          </p:nvPr>
        </p:nvSpPr>
        <p:spPr>
          <a:xfrm>
            <a:off x="1418704" y="364271"/>
            <a:ext cx="10464801" cy="2328700"/>
          </a:xfrm>
          <a:prstGeom prst="rect">
            <a:avLst/>
          </a:prstGeom>
          <a:ln w="50800">
            <a:solidFill>
              <a:srgbClr val="000000"/>
            </a:solidFill>
          </a:ln>
        </p:spPr>
        <p:txBody>
          <a:bodyPr/>
          <a:lstStyle>
            <a:lvl1pPr defTabSz="455675">
              <a:defRPr b="1" sz="6240">
                <a:solidFill>
                  <a:schemeClr val="accent1"/>
                </a:solidFill>
                <a:latin typeface="Helvetica"/>
                <a:ea typeface="Helvetica"/>
                <a:cs typeface="Helvetica"/>
                <a:sym typeface="Helvetica"/>
              </a:defRPr>
            </a:lvl1pPr>
          </a:lstStyle>
          <a:p>
            <a:pPr/>
            <a:r>
              <a:t>Here’s a random paragraph I wrote about bugs.</a:t>
            </a:r>
          </a:p>
        </p:txBody>
      </p:sp>
      <p:sp>
        <p:nvSpPr>
          <p:cNvPr id="144" name="Shape 144"/>
          <p:cNvSpPr/>
          <p:nvPr/>
        </p:nvSpPr>
        <p:spPr>
          <a:xfrm>
            <a:off x="412276" y="3551935"/>
            <a:ext cx="12180247" cy="5740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defTabSz="457200">
              <a:defRPr b="1" sz="2600">
                <a:latin typeface="Comic Sans MS"/>
                <a:ea typeface="Comic Sans MS"/>
                <a:cs typeface="Comic Sans MS"/>
                <a:sym typeface="Comic Sans MS"/>
              </a:defRPr>
            </a:lvl1pPr>
          </a:lstStyle>
          <a:p>
            <a:pPr/>
            <a:r>
              <a:t>           Have you ever seen quick-flying bugs zapping around outside at night, glowing brightly as they zip around? Sure, most people have seen these little lightening bugs, but they aren’t the only living creatures that light up at night! There are different types of bugs and worms that also glow at night. What causes the glow is that the insect or bug or worm secrets a mucus of some type as a way of communicating with other similar bugs. The “glow-in-the-dark stuff” that gets secreted is a result of all kinds of things: perhaps a way to say hello to the opposite gender, or a warning when feeling threatened, or simply a way to attract the prey of other even smaller bugs to eat for food. Whatever the reason is for the glow, it’s an interesting fact that lightening bugs are not the only ones with the power to light the night. </a:t>
            </a:r>
          </a:p>
        </p:txBody>
      </p:sp>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6" name="Shape 146"/>
          <p:cNvSpPr/>
          <p:nvPr>
            <p:ph type="ctrTitle"/>
          </p:nvPr>
        </p:nvSpPr>
        <p:spPr>
          <a:xfrm>
            <a:off x="1418704" y="364271"/>
            <a:ext cx="10464801" cy="2328700"/>
          </a:xfrm>
          <a:prstGeom prst="rect">
            <a:avLst/>
          </a:prstGeom>
          <a:ln w="50800">
            <a:solidFill>
              <a:srgbClr val="000000"/>
            </a:solidFill>
          </a:ln>
        </p:spPr>
        <p:txBody>
          <a:bodyPr/>
          <a:lstStyle/>
          <a:p>
            <a:pPr defTabSz="327152">
              <a:defRPr b="1" sz="4480">
                <a:solidFill>
                  <a:schemeClr val="accent1"/>
                </a:solidFill>
                <a:latin typeface="Helvetica"/>
                <a:ea typeface="Helvetica"/>
                <a:cs typeface="Helvetica"/>
                <a:sym typeface="Helvetica"/>
              </a:defRPr>
            </a:pPr>
            <a:r>
              <a:t>To </a:t>
            </a:r>
            <a:r>
              <a:rPr>
                <a:solidFill>
                  <a:schemeClr val="accent2"/>
                </a:solidFill>
              </a:rPr>
              <a:t>summarize</a:t>
            </a:r>
            <a:r>
              <a:t> the paragraph, I have to focus just on the main idea and the most important supporting details.</a:t>
            </a:r>
          </a:p>
        </p:txBody>
      </p:sp>
      <p:sp>
        <p:nvSpPr>
          <p:cNvPr id="147" name="Shape 147"/>
          <p:cNvSpPr/>
          <p:nvPr/>
        </p:nvSpPr>
        <p:spPr>
          <a:xfrm>
            <a:off x="412276" y="3626218"/>
            <a:ext cx="12180247" cy="3390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defTabSz="457200">
              <a:defRPr b="1" sz="2600">
                <a:latin typeface="Comic Sans MS"/>
                <a:ea typeface="Comic Sans MS"/>
                <a:cs typeface="Comic Sans MS"/>
                <a:sym typeface="Comic Sans MS"/>
              </a:defRPr>
            </a:lvl1pPr>
          </a:lstStyle>
          <a:p>
            <a:pPr/>
            <a:r>
              <a:t>           Lightening bugs fly around at night and light things up, but they’re not the only ones with the ability to do this, and there are lots of reasons for why certain types of bugs even have a light. Using lights could be a type of communication with other flying bugs, like a way to say “hello” or a way to attract smaller bugs to eat! So there are many types of bugs that can use lights at night and there are many reasons why they might use them, too. </a:t>
            </a:r>
          </a:p>
        </p:txBody>
      </p:sp>
    </p:spTree>
  </p:cSld>
  <p:clrMapOvr>
    <a:masterClrMapping/>
  </p:clrMapOvr>
  <p:transition xmlns:p14="http://schemas.microsoft.com/office/powerpoint/2010/main" spd="med" advClick="1" p14:dur="1000"/>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9" name="Shape 149"/>
          <p:cNvSpPr/>
          <p:nvPr>
            <p:ph type="ctrTitle"/>
          </p:nvPr>
        </p:nvSpPr>
        <p:spPr>
          <a:xfrm>
            <a:off x="1418704" y="364271"/>
            <a:ext cx="10464801" cy="2328700"/>
          </a:xfrm>
          <a:prstGeom prst="rect">
            <a:avLst/>
          </a:prstGeom>
          <a:ln w="50800">
            <a:solidFill>
              <a:srgbClr val="000000"/>
            </a:solidFill>
          </a:ln>
        </p:spPr>
        <p:txBody>
          <a:bodyPr/>
          <a:lstStyle/>
          <a:p>
            <a:pPr defTabSz="297941">
              <a:defRPr b="1" sz="4080">
                <a:solidFill>
                  <a:schemeClr val="accent1"/>
                </a:solidFill>
                <a:latin typeface="Helvetica"/>
                <a:ea typeface="Helvetica"/>
                <a:cs typeface="Helvetica"/>
                <a:sym typeface="Helvetica"/>
              </a:defRPr>
            </a:pPr>
            <a:r>
              <a:t>To </a:t>
            </a:r>
            <a:r>
              <a:rPr>
                <a:solidFill>
                  <a:schemeClr val="accent2"/>
                </a:solidFill>
              </a:rPr>
              <a:t>paraphrase</a:t>
            </a:r>
            <a:r>
              <a:t> the paragraph, I have to say the same thing in a different way. I might be able to shorten it, or maybe not. </a:t>
            </a:r>
          </a:p>
        </p:txBody>
      </p:sp>
      <p:sp>
        <p:nvSpPr>
          <p:cNvPr id="150" name="Shape 150"/>
          <p:cNvSpPr/>
          <p:nvPr/>
        </p:nvSpPr>
        <p:spPr>
          <a:xfrm>
            <a:off x="412276" y="4070279"/>
            <a:ext cx="12180247" cy="386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defTabSz="457200">
              <a:defRPr b="1" sz="2600">
                <a:latin typeface="Comic Sans MS"/>
                <a:ea typeface="Comic Sans MS"/>
                <a:cs typeface="Comic Sans MS"/>
                <a:sym typeface="Comic Sans MS"/>
              </a:defRPr>
            </a:lvl1pPr>
          </a:lstStyle>
          <a:p>
            <a:pPr/>
            <a:r>
              <a:t>           Many types of bugs and worms are active at night and light things up! The way it happens is that whether it’s a bug or a worm or an insect, they light they make is a result of some kind of mucus they ooze out that creates the glow. Why they need this glow is not certain. It could be used to attract other bugs or it could be used when they feel like they’re in danger, or perhaps it’s a way to find food. Regardless of the purpose for the light they create, there are some bugs and insects and even worms that can create little glowing lights when they need to.</a:t>
            </a:r>
          </a:p>
        </p:txBody>
      </p:sp>
    </p:spTree>
  </p:cSld>
  <p:clrMapOvr>
    <a:masterClrMapping/>
  </p:clrMapOvr>
  <p:transition xmlns:p14="http://schemas.microsoft.com/office/powerpoint/2010/main" spd="med" advClick="1" p14:dur="1000"/>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2" name="Shape 152"/>
          <p:cNvSpPr/>
          <p:nvPr/>
        </p:nvSpPr>
        <p:spPr>
          <a:xfrm>
            <a:off x="1150726" y="7865724"/>
            <a:ext cx="10703348"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u="sng">
                <a:latin typeface="Helvetica"/>
                <a:ea typeface="Helvetica"/>
                <a:cs typeface="Helvetica"/>
                <a:sym typeface="Helvetica"/>
                <a:hlinkClick r:id="rId2" invalidUrl="" action="" tgtFrame="" tooltip="" history="1" highlightClick="0" endSnd="0"/>
              </a:defRPr>
            </a:lvl1pPr>
          </a:lstStyle>
          <a:p>
            <a:pPr>
              <a:defRPr u="none"/>
            </a:pPr>
            <a:r>
              <a:rPr u="sng">
                <a:hlinkClick r:id="rId2" invalidUrl="" action="" tgtFrame="" tooltip="" history="1" highlightClick="0" endSnd="0"/>
              </a:rPr>
              <a:t>https://www.youtube.com/watch?v=osqCjBx6lZE</a:t>
            </a:r>
          </a:p>
        </p:txBody>
      </p:sp>
      <p:sp>
        <p:nvSpPr>
          <p:cNvPr id="153" name="Shape 153"/>
          <p:cNvSpPr/>
          <p:nvPr/>
        </p:nvSpPr>
        <p:spPr>
          <a:xfrm>
            <a:off x="4378706" y="8837743"/>
            <a:ext cx="4247389"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Approx. 2-3 minutes</a:t>
            </a:r>
          </a:p>
        </p:txBody>
      </p:sp>
      <p:pic>
        <p:nvPicPr>
          <p:cNvPr id="154" name="Screen Shot 2017-02-11 at 10.20.36 AM.png"/>
          <p:cNvPicPr>
            <a:picLocks noChangeAspect="1"/>
          </p:cNvPicPr>
          <p:nvPr/>
        </p:nvPicPr>
        <p:blipFill>
          <a:blip r:embed="rId3">
            <a:extLst/>
          </a:blip>
          <a:stretch>
            <a:fillRect/>
          </a:stretch>
        </p:blipFill>
        <p:spPr>
          <a:xfrm>
            <a:off x="1627219" y="2146006"/>
            <a:ext cx="9750362" cy="5395399"/>
          </a:xfrm>
          <a:prstGeom prst="rect">
            <a:avLst/>
          </a:prstGeom>
          <a:ln w="12700">
            <a:miter lim="400000"/>
          </a:ln>
        </p:spPr>
      </p:pic>
      <p:sp>
        <p:nvSpPr>
          <p:cNvPr id="155" name="Shape 155"/>
          <p:cNvSpPr/>
          <p:nvPr/>
        </p:nvSpPr>
        <p:spPr>
          <a:xfrm>
            <a:off x="2304380" y="601889"/>
            <a:ext cx="8396040" cy="12446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latin typeface="Helvetica"/>
                <a:ea typeface="Helvetica"/>
                <a:cs typeface="Helvetica"/>
                <a:sym typeface="Helvetica"/>
              </a:defRPr>
            </a:pPr>
            <a:r>
              <a:t>Is there any information in this video </a:t>
            </a:r>
          </a:p>
          <a:p>
            <a:pPr>
              <a:defRPr b="1">
                <a:latin typeface="Helvetica"/>
                <a:ea typeface="Helvetica"/>
                <a:cs typeface="Helvetica"/>
                <a:sym typeface="Helvetica"/>
              </a:defRPr>
            </a:pPr>
            <a:r>
              <a:t>that we haven’t covered yet?</a:t>
            </a:r>
          </a:p>
        </p:txBody>
      </p:sp>
    </p:spTree>
  </p:cSld>
  <p:clrMapOvr>
    <a:masterClrMapping/>
  </p:clrMapOvr>
  <p:transition xmlns:p14="http://schemas.microsoft.com/office/powerpoint/2010/main" spd="med" advClick="1" p14:dur="1000"/>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