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pPr/>
            <a:r>
              <a:t>–Johnny Appleseed</a:t>
            </a:r>
          </a:p>
        </p:txBody>
      </p:sp>
      <p:sp>
        <p:nvSpPr>
          <p:cNvPr id="94" name="Shape 94"/>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amazon.com" TargetMode="Externa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Shape 119"/>
          <p:cNvSpPr/>
          <p:nvPr>
            <p:ph type="ctrTitle"/>
          </p:nvPr>
        </p:nvSpPr>
        <p:spPr>
          <a:prstGeom prst="rect">
            <a:avLst/>
          </a:prstGeom>
        </p:spPr>
        <p:txBody>
          <a:bodyPr/>
          <a:lstStyle/>
          <a:p>
            <a:pPr defTabSz="560831">
              <a:defRPr sz="7679"/>
            </a:pPr>
            <a:r>
              <a:rPr b="1">
                <a:solidFill>
                  <a:schemeClr val="accent1"/>
                </a:solidFill>
                <a:latin typeface="Helvetica"/>
                <a:ea typeface="Helvetica"/>
                <a:cs typeface="Helvetica"/>
                <a:sym typeface="Helvetica"/>
              </a:rPr>
              <a:t>Credible</a:t>
            </a:r>
            <a:r>
              <a:t> vs. </a:t>
            </a:r>
            <a:r>
              <a:rPr b="1">
                <a:solidFill>
                  <a:schemeClr val="accent5"/>
                </a:solidFill>
                <a:latin typeface="Helvetica"/>
                <a:ea typeface="Helvetica"/>
                <a:cs typeface="Helvetica"/>
                <a:sym typeface="Helvetica"/>
              </a:rPr>
              <a:t>Incredible</a:t>
            </a:r>
          </a:p>
          <a:p>
            <a:pPr defTabSz="560831">
              <a:defRPr sz="7679"/>
            </a:pPr>
            <a:r>
              <a:t>Online Sources</a:t>
            </a:r>
          </a:p>
        </p:txBody>
      </p:sp>
      <p:sp>
        <p:nvSpPr>
          <p:cNvPr id="120" name="Shape 120"/>
          <p:cNvSpPr/>
          <p:nvPr>
            <p:ph type="subTitle" sz="quarter" idx="1"/>
          </p:nvPr>
        </p:nvSpPr>
        <p:spPr>
          <a:prstGeom prst="rect">
            <a:avLst/>
          </a:prstGeom>
          <a:ln w="50800">
            <a:solidFill>
              <a:srgbClr val="000000"/>
            </a:solidFill>
          </a:ln>
        </p:spPr>
        <p:txBody>
          <a:bodyPr/>
          <a:lstStyle/>
          <a:p>
            <a:pPr/>
            <a:r>
              <a:t>Expository Reading &amp; Writing Unit</a:t>
            </a:r>
          </a:p>
          <a:p>
            <a:pPr/>
            <a:r>
              <a:t>Grade 8 Week 6</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nvSpPr>
        <p:spPr>
          <a:xfrm>
            <a:off x="1270000" y="1669041"/>
            <a:ext cx="10464801" cy="6939394"/>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defTabSz="309625">
              <a:defRPr b="1" sz="4240">
                <a:solidFill>
                  <a:schemeClr val="accent2"/>
                </a:solidFill>
                <a:latin typeface="Comic Sans MS"/>
                <a:ea typeface="Comic Sans MS"/>
                <a:cs typeface="Comic Sans MS"/>
                <a:sym typeface="Comic Sans MS"/>
              </a:defRPr>
            </a:pPr>
            <a:r>
              <a:t>Some will be pretty obvious, but others might be a little tricky because whether the source is credible or not may depend on what type of information you’re looking for.</a:t>
            </a:r>
          </a:p>
          <a:p>
            <a:pPr defTabSz="309625">
              <a:defRPr b="1" sz="4240">
                <a:solidFill>
                  <a:schemeClr val="accent2"/>
                </a:solidFill>
                <a:latin typeface="Comic Sans MS"/>
                <a:ea typeface="Comic Sans MS"/>
                <a:cs typeface="Comic Sans MS"/>
                <a:sym typeface="Comic Sans MS"/>
              </a:defRPr>
            </a:pPr>
            <a:r>
              <a:t>When you’re done with all 7 of them, you’ll have a chance to actually talk about your reasons with your small groups / partners!</a:t>
            </a:r>
          </a:p>
        </p:txBody>
      </p:sp>
    </p:spTree>
  </p:cSld>
  <p:clrMapOvr>
    <a:masterClrMapping/>
  </p:clrMapOvr>
  <p:transition xmlns:p14="http://schemas.microsoft.com/office/powerpoint/2010/main" spd="med" advClick="1" p14:dur="1000"/>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9" name="Shape 149"/>
          <p:cNvSpPr/>
          <p:nvPr>
            <p:ph type="ctrTitle"/>
          </p:nvPr>
        </p:nvSpPr>
        <p:spPr>
          <a:xfrm>
            <a:off x="1270000" y="1638299"/>
            <a:ext cx="10464800" cy="5928344"/>
          </a:xfrm>
          <a:prstGeom prst="rect">
            <a:avLst/>
          </a:prstGeom>
          <a:ln w="50800">
            <a:solidFill>
              <a:srgbClr val="000000"/>
            </a:solidFill>
          </a:ln>
        </p:spPr>
        <p:txBody>
          <a:bodyPr/>
          <a:lstStyle>
            <a:lvl1pPr defTabSz="309625">
              <a:defRPr sz="4240"/>
            </a:lvl1pPr>
          </a:lstStyle>
          <a:p>
            <a:pPr/>
            <a:r>
              <a:t>You read an article about the flu written by a doctor. You clicked on a link that explains where the doctor earned his medical degree, where he currently works, and you can also see all the new projects he’s working on. The date of his article is from just a few months ago and it looks like he adds new articles each month.</a:t>
            </a:r>
          </a:p>
        </p:txBody>
      </p:sp>
      <p:sp>
        <p:nvSpPr>
          <p:cNvPr id="150" name="Shape 150"/>
          <p:cNvSpPr/>
          <p:nvPr>
            <p:ph type="subTitle" sz="quarter" idx="1"/>
          </p:nvPr>
        </p:nvSpPr>
        <p:spPr>
          <a:xfrm>
            <a:off x="1270000" y="8403134"/>
            <a:ext cx="10464801"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51" name="Shape 151"/>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#1</a:t>
            </a:r>
          </a:p>
        </p:txBody>
      </p:sp>
    </p:spTree>
  </p:cSld>
  <p:clrMapOvr>
    <a:masterClrMapping/>
  </p:clrMapOvr>
  <p:transition xmlns:p14="http://schemas.microsoft.com/office/powerpoint/2010/main" spd="med" advClick="1" p14:dur="1000"/>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ctrTitle"/>
          </p:nvPr>
        </p:nvSpPr>
        <p:spPr>
          <a:xfrm>
            <a:off x="1270000" y="1638300"/>
            <a:ext cx="10464800" cy="5928343"/>
          </a:xfrm>
          <a:prstGeom prst="rect">
            <a:avLst/>
          </a:prstGeom>
          <a:ln w="50800">
            <a:solidFill>
              <a:srgbClr val="000000"/>
            </a:solidFill>
          </a:ln>
        </p:spPr>
        <p:txBody>
          <a:bodyPr/>
          <a:lstStyle>
            <a:lvl1pPr defTabSz="368045">
              <a:defRPr sz="5040"/>
            </a:lvl1pPr>
          </a:lstStyle>
          <a:p>
            <a:pPr/>
            <a:r>
              <a:t>You love race cars. You find a website all about race cars, and there are amazing photographs. Then you notice that there’s nothing current on the website. In fact, the date at the bottom says 2003 and the last article was written in 2005.</a:t>
            </a:r>
          </a:p>
        </p:txBody>
      </p:sp>
      <p:sp>
        <p:nvSpPr>
          <p:cNvPr id="154" name="Shape 154"/>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55" name="Shape 155"/>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#2</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ctrTitle"/>
          </p:nvPr>
        </p:nvSpPr>
        <p:spPr>
          <a:xfrm>
            <a:off x="1270000" y="1638300"/>
            <a:ext cx="10464800" cy="5928343"/>
          </a:xfrm>
          <a:prstGeom prst="rect">
            <a:avLst/>
          </a:prstGeom>
          <a:ln w="50800">
            <a:solidFill>
              <a:srgbClr val="000000"/>
            </a:solidFill>
          </a:ln>
        </p:spPr>
        <p:txBody>
          <a:bodyPr/>
          <a:lstStyle/>
          <a:p>
            <a:pPr/>
            <a:r>
              <a:t>You read an article on a website that your teacher said has good information.</a:t>
            </a:r>
          </a:p>
        </p:txBody>
      </p:sp>
      <p:sp>
        <p:nvSpPr>
          <p:cNvPr id="158" name="Shape 158"/>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59" name="Shape 159"/>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#3</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ctrTitle"/>
          </p:nvPr>
        </p:nvSpPr>
        <p:spPr>
          <a:xfrm>
            <a:off x="1270000" y="1638300"/>
            <a:ext cx="10464800" cy="5928343"/>
          </a:xfrm>
          <a:prstGeom prst="rect">
            <a:avLst/>
          </a:prstGeom>
          <a:ln w="50800">
            <a:solidFill>
              <a:srgbClr val="000000"/>
            </a:solidFill>
          </a:ln>
        </p:spPr>
        <p:txBody>
          <a:bodyPr/>
          <a:lstStyle>
            <a:lvl1pPr defTabSz="356362">
              <a:defRPr sz="4880"/>
            </a:lvl1pPr>
          </a:lstStyle>
          <a:p>
            <a:pPr/>
            <a:r>
              <a:t>You read an article on a blog that some guy named Uncle Pajama wrote. Lots of words are misspelled and he has funny pictures, but you’re not sure if he really knows what he’s talking about because what he’s saying doesn’t actually make sense.</a:t>
            </a:r>
          </a:p>
        </p:txBody>
      </p:sp>
      <p:sp>
        <p:nvSpPr>
          <p:cNvPr id="162" name="Shape 162"/>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63" name="Shape 163"/>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#4</a:t>
            </a:r>
          </a:p>
        </p:txBody>
      </p:sp>
    </p:spTree>
  </p:cSld>
  <p:clrMapOvr>
    <a:masterClrMapping/>
  </p:clrMapOvr>
  <p:transition xmlns:p14="http://schemas.microsoft.com/office/powerpoint/2010/main" spd="med" advClick="1" p14:dur="1000"/>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ctrTitle"/>
          </p:nvPr>
        </p:nvSpPr>
        <p:spPr>
          <a:xfrm>
            <a:off x="1270000" y="1638300"/>
            <a:ext cx="10464800" cy="5928343"/>
          </a:xfrm>
          <a:prstGeom prst="rect">
            <a:avLst/>
          </a:prstGeom>
          <a:ln w="50800">
            <a:solidFill>
              <a:srgbClr val="000000"/>
            </a:solidFill>
          </a:ln>
        </p:spPr>
        <p:txBody>
          <a:bodyPr/>
          <a:lstStyle>
            <a:lvl1pPr defTabSz="303783">
              <a:defRPr sz="4160"/>
            </a:lvl1pPr>
          </a:lstStyle>
          <a:p>
            <a:pPr/>
            <a:r>
              <a:t>You read an article on a blog that some guy wrote. It’s about all the countries he’s visited. You’ve never heard of this guy, but he has lots of pictures to back up what he’s saying and with each new article you read, you learn more about some of the places he’s been to. When you look at other websites about those countries, it seems like his articles are true and accurate.</a:t>
            </a:r>
          </a:p>
        </p:txBody>
      </p:sp>
      <p:sp>
        <p:nvSpPr>
          <p:cNvPr id="166" name="Shape 166"/>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67" name="Shape 167"/>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#5</a:t>
            </a:r>
          </a:p>
        </p:txBody>
      </p:sp>
    </p:spTree>
  </p:cSld>
  <p:clrMapOvr>
    <a:masterClrMapping/>
  </p:clrMapOvr>
  <p:transition xmlns:p14="http://schemas.microsoft.com/office/powerpoint/2010/main" spd="med" advClick="1" p14:dur="1000"/>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9" name="Shape 169"/>
          <p:cNvSpPr/>
          <p:nvPr>
            <p:ph type="ctrTitle"/>
          </p:nvPr>
        </p:nvSpPr>
        <p:spPr>
          <a:xfrm>
            <a:off x="1270000" y="1638300"/>
            <a:ext cx="10464800" cy="5928343"/>
          </a:xfrm>
          <a:prstGeom prst="rect">
            <a:avLst/>
          </a:prstGeom>
          <a:ln w="50800">
            <a:solidFill>
              <a:srgbClr val="000000"/>
            </a:solidFill>
          </a:ln>
        </p:spPr>
        <p:txBody>
          <a:bodyPr/>
          <a:lstStyle>
            <a:lvl1pPr defTabSz="297941">
              <a:defRPr sz="4080"/>
            </a:lvl1pPr>
          </a:lstStyle>
          <a:p>
            <a:pPr/>
            <a:r>
              <a:t>You don’t like Apple or iPhones, so you decide to learn about other types of smartphones. You find a great-looking website with easy-to-read information. The date at the bottom is current. Then you notice that all the pictures and images on the website are of “flip phones” that look like they’re from several years ago. You also see that the word “APP” is barely mentioned. </a:t>
            </a:r>
          </a:p>
        </p:txBody>
      </p:sp>
      <p:sp>
        <p:nvSpPr>
          <p:cNvPr id="170" name="Shape 170"/>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71" name="Shape 171"/>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#6</a:t>
            </a:r>
          </a:p>
        </p:txBody>
      </p:sp>
    </p:spTree>
  </p:cSld>
  <p:clrMapOvr>
    <a:masterClrMapping/>
  </p:clrMapOvr>
  <p:transition xmlns:p14="http://schemas.microsoft.com/office/powerpoint/2010/main" spd="med" advClick="1" p14:dur="1000"/>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ctrTitle"/>
          </p:nvPr>
        </p:nvSpPr>
        <p:spPr>
          <a:xfrm>
            <a:off x="1270000" y="1638300"/>
            <a:ext cx="10464800" cy="5928343"/>
          </a:xfrm>
          <a:prstGeom prst="rect">
            <a:avLst/>
          </a:prstGeom>
          <a:ln w="50800">
            <a:solidFill>
              <a:srgbClr val="000000"/>
            </a:solidFill>
          </a:ln>
        </p:spPr>
        <p:txBody>
          <a:bodyPr/>
          <a:lstStyle>
            <a:lvl1pPr defTabSz="344677">
              <a:defRPr sz="4719"/>
            </a:lvl1pPr>
          </a:lstStyle>
          <a:p>
            <a:pPr/>
            <a:r>
              <a:t>You’re hoping to read online about reasons that students should get to start school later each day. You find a nice-looking website that looks up-to-date and the information is interesting. As you read, you realize that all the articles are about why students shouldn’t start school later each day.</a:t>
            </a:r>
          </a:p>
        </p:txBody>
      </p:sp>
      <p:sp>
        <p:nvSpPr>
          <p:cNvPr id="174" name="Shape 174"/>
          <p:cNvSpPr/>
          <p:nvPr>
            <p:ph type="subTitle" sz="quarter" idx="1"/>
          </p:nvPr>
        </p:nvSpPr>
        <p:spPr>
          <a:xfrm>
            <a:off x="1270000" y="8403134"/>
            <a:ext cx="10464800" cy="1130301"/>
          </a:xfrm>
          <a:prstGeom prst="rect">
            <a:avLst/>
          </a:prstGeom>
        </p:spPr>
        <p:txBody>
          <a:bodyPr/>
          <a:lstStyle/>
          <a:p>
            <a:pPr>
              <a:defRPr>
                <a:solidFill>
                  <a:schemeClr val="accent1"/>
                </a:solidFill>
              </a:defRPr>
            </a:pPr>
            <a:r>
              <a:t>CREDIBLE SOURCE: stand up</a:t>
            </a:r>
          </a:p>
          <a:p>
            <a:pPr>
              <a:defRPr>
                <a:solidFill>
                  <a:schemeClr val="accent5"/>
                </a:solidFill>
              </a:defRPr>
            </a:pPr>
            <a:r>
              <a:t>INCREDIBLE SOURCE: sit down</a:t>
            </a:r>
          </a:p>
        </p:txBody>
      </p:sp>
      <p:sp>
        <p:nvSpPr>
          <p:cNvPr id="175" name="Shape 175"/>
          <p:cNvSpPr/>
          <p:nvPr/>
        </p:nvSpPr>
        <p:spPr>
          <a:xfrm>
            <a:off x="6178277" y="767426"/>
            <a:ext cx="648246" cy="673101"/>
          </a:xfrm>
          <a:prstGeom prst="rect">
            <a:avLst/>
          </a:prstGeom>
          <a:ln w="25400">
            <a:solidFill>
              <a:srgbClr val="000000"/>
            </a:solidFill>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a:solidFill>
                  <a:schemeClr val="accent2"/>
                </a:solidFill>
                <a:latin typeface="Helvetica"/>
                <a:ea typeface="Helvetica"/>
                <a:cs typeface="Helvetica"/>
                <a:sym typeface="Helvetica"/>
              </a:defRPr>
            </a:lvl1pPr>
          </a:lstStyle>
          <a:p>
            <a:pPr/>
            <a:r>
              <a:t>#7</a:t>
            </a:r>
          </a:p>
        </p:txBody>
      </p:sp>
    </p:spTree>
  </p:cSld>
  <p:clrMapOvr>
    <a:masterClrMapping/>
  </p:clrMapOvr>
  <p:transition xmlns:p14="http://schemas.microsoft.com/office/powerpoint/2010/main" spd="med" advClick="1" p14:dur="1000"/>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Shape 177"/>
          <p:cNvSpPr/>
          <p:nvPr>
            <p:ph type="ctrTitle"/>
          </p:nvPr>
        </p:nvSpPr>
        <p:spPr>
          <a:xfrm>
            <a:off x="1270000" y="1403407"/>
            <a:ext cx="10464800" cy="1575690"/>
          </a:xfrm>
          <a:prstGeom prst="rect">
            <a:avLst/>
          </a:prstGeom>
        </p:spPr>
        <p:txBody>
          <a:bodyPr/>
          <a:lstStyle/>
          <a:p>
            <a:pPr defTabSz="344677">
              <a:defRPr sz="4719"/>
            </a:pPr>
            <a:r>
              <a:rPr b="1">
                <a:solidFill>
                  <a:schemeClr val="accent1"/>
                </a:solidFill>
                <a:latin typeface="Helvetica"/>
                <a:ea typeface="Helvetica"/>
                <a:cs typeface="Helvetica"/>
                <a:sym typeface="Helvetica"/>
              </a:rPr>
              <a:t>Credible</a:t>
            </a:r>
            <a:r>
              <a:t> vs. </a:t>
            </a:r>
            <a:r>
              <a:rPr b="1">
                <a:solidFill>
                  <a:schemeClr val="accent5"/>
                </a:solidFill>
                <a:latin typeface="Helvetica"/>
                <a:ea typeface="Helvetica"/>
                <a:cs typeface="Helvetica"/>
                <a:sym typeface="Helvetica"/>
              </a:rPr>
              <a:t>Incredible</a:t>
            </a:r>
          </a:p>
          <a:p>
            <a:pPr defTabSz="344677">
              <a:defRPr sz="4719"/>
            </a:pPr>
            <a:r>
              <a:t>Online Sources</a:t>
            </a:r>
          </a:p>
        </p:txBody>
      </p:sp>
      <p:sp>
        <p:nvSpPr>
          <p:cNvPr id="178" name="Shape 178"/>
          <p:cNvSpPr/>
          <p:nvPr>
            <p:ph type="subTitle" sz="quarter" idx="1"/>
          </p:nvPr>
        </p:nvSpPr>
        <p:spPr>
          <a:xfrm>
            <a:off x="1270000" y="5029199"/>
            <a:ext cx="10464800" cy="2112526"/>
          </a:xfrm>
          <a:prstGeom prst="rect">
            <a:avLst/>
          </a:prstGeom>
          <a:ln w="50800">
            <a:solidFill>
              <a:srgbClr val="000000"/>
            </a:solidFill>
          </a:ln>
        </p:spPr>
        <p:txBody>
          <a:bodyPr/>
          <a:lstStyle/>
          <a:p>
            <a:pPr>
              <a:defRPr sz="4000"/>
            </a:pPr>
            <a:r>
              <a:t>Now, you get to work with your partner or a small group to analyze exactly what is </a:t>
            </a:r>
            <a:r>
              <a:rPr b="1">
                <a:solidFill>
                  <a:schemeClr val="accent1"/>
                </a:solidFill>
                <a:latin typeface="Helvetica"/>
                <a:ea typeface="Helvetica"/>
                <a:cs typeface="Helvetica"/>
                <a:sym typeface="Helvetica"/>
              </a:rPr>
              <a:t>credible</a:t>
            </a:r>
            <a:r>
              <a:t> or </a:t>
            </a:r>
            <a:r>
              <a:rPr b="1">
                <a:solidFill>
                  <a:schemeClr val="accent5"/>
                </a:solidFill>
                <a:latin typeface="Helvetica"/>
                <a:ea typeface="Helvetica"/>
                <a:cs typeface="Helvetica"/>
                <a:sym typeface="Helvetica"/>
              </a:rPr>
              <a:t>incredible</a:t>
            </a:r>
            <a:r>
              <a:t> about each scenario. </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Shape 122"/>
          <p:cNvSpPr/>
          <p:nvPr>
            <p:ph type="ctrTitle"/>
          </p:nvPr>
        </p:nvSpPr>
        <p:spPr>
          <a:xfrm>
            <a:off x="1270000" y="1638300"/>
            <a:ext cx="10464800" cy="4114645"/>
          </a:xfrm>
          <a:prstGeom prst="rect">
            <a:avLst/>
          </a:prstGeom>
          <a:ln w="50800">
            <a:solidFill>
              <a:srgbClr val="000000"/>
            </a:solidFill>
          </a:ln>
        </p:spPr>
        <p:txBody>
          <a:bodyPr/>
          <a:lstStyle/>
          <a:p>
            <a:pPr>
              <a:defRPr b="1">
                <a:latin typeface="Helvetica"/>
                <a:ea typeface="Helvetica"/>
                <a:cs typeface="Helvetica"/>
                <a:sym typeface="Helvetica"/>
              </a:defRPr>
            </a:pPr>
            <a:r>
              <a:t>-</a:t>
            </a:r>
            <a:r>
              <a:rPr>
                <a:solidFill>
                  <a:schemeClr val="accent1"/>
                </a:solidFill>
              </a:rPr>
              <a:t>cred</a:t>
            </a:r>
            <a:r>
              <a:t>-</a:t>
            </a:r>
          </a:p>
          <a:p>
            <a:pPr/>
            <a:r>
              <a:t>Latin root word</a:t>
            </a:r>
          </a:p>
          <a:p>
            <a:pPr/>
            <a:r>
              <a:t>means “</a:t>
            </a:r>
            <a:r>
              <a:rPr>
                <a:solidFill>
                  <a:schemeClr val="accent1"/>
                </a:solidFill>
              </a:rPr>
              <a:t>to believe</a:t>
            </a:r>
            <a:r>
              <a:t>”</a:t>
            </a:r>
          </a:p>
        </p:txBody>
      </p:sp>
      <p:sp>
        <p:nvSpPr>
          <p:cNvPr id="123" name="Shape 123"/>
          <p:cNvSpPr/>
          <p:nvPr>
            <p:ph type="subTitle" sz="quarter" idx="1"/>
          </p:nvPr>
        </p:nvSpPr>
        <p:spPr>
          <a:xfrm>
            <a:off x="1270000" y="6142764"/>
            <a:ext cx="10464801" cy="2202055"/>
          </a:xfrm>
          <a:prstGeom prst="rect">
            <a:avLst/>
          </a:prstGeom>
        </p:spPr>
        <p:txBody>
          <a:bodyPr/>
          <a:lstStyle/>
          <a:p>
            <a:pPr>
              <a:defRPr b="1" sz="3600">
                <a:latin typeface="Helvetica"/>
                <a:ea typeface="Helvetica"/>
                <a:cs typeface="Helvetica"/>
                <a:sym typeface="Helvetica"/>
              </a:defRPr>
            </a:pPr>
            <a:r>
              <a:t>So if something is </a:t>
            </a:r>
            <a:r>
              <a:rPr>
                <a:solidFill>
                  <a:schemeClr val="accent1"/>
                </a:solidFill>
              </a:rPr>
              <a:t>credible</a:t>
            </a:r>
            <a:r>
              <a:t>, then it’s </a:t>
            </a:r>
            <a:r>
              <a:rPr>
                <a:solidFill>
                  <a:schemeClr val="accent1"/>
                </a:solidFill>
              </a:rPr>
              <a:t>believable</a:t>
            </a:r>
            <a:r>
              <a:t>. </a:t>
            </a:r>
          </a:p>
          <a:p>
            <a:pPr>
              <a:defRPr b="1" sz="3600">
                <a:latin typeface="Helvetica"/>
                <a:ea typeface="Helvetica"/>
                <a:cs typeface="Helvetica"/>
                <a:sym typeface="Helvetica"/>
              </a:defRPr>
            </a:pPr>
            <a:r>
              <a:t>We can </a:t>
            </a:r>
            <a:r>
              <a:rPr>
                <a:solidFill>
                  <a:schemeClr val="accent1"/>
                </a:solidFill>
              </a:rPr>
              <a:t>believe</a:t>
            </a:r>
            <a:r>
              <a:t> it and </a:t>
            </a:r>
            <a:r>
              <a:rPr>
                <a:solidFill>
                  <a:schemeClr val="accent1"/>
                </a:solidFill>
              </a:rPr>
              <a:t>trust</a:t>
            </a:r>
            <a:r>
              <a:t> it.</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5" name="Shape 125"/>
          <p:cNvSpPr/>
          <p:nvPr>
            <p:ph type="ctrTitle"/>
          </p:nvPr>
        </p:nvSpPr>
        <p:spPr>
          <a:xfrm>
            <a:off x="1270000" y="1638300"/>
            <a:ext cx="10464800" cy="4114645"/>
          </a:xfrm>
          <a:prstGeom prst="rect">
            <a:avLst/>
          </a:prstGeom>
          <a:ln w="50800">
            <a:solidFill>
              <a:srgbClr val="000000"/>
            </a:solidFill>
          </a:ln>
        </p:spPr>
        <p:txBody>
          <a:bodyPr/>
          <a:lstStyle/>
          <a:p>
            <a:pPr>
              <a:defRPr b="1">
                <a:latin typeface="Helvetica"/>
                <a:ea typeface="Helvetica"/>
                <a:cs typeface="Helvetica"/>
                <a:sym typeface="Helvetica"/>
              </a:defRPr>
            </a:pPr>
            <a:r>
              <a:t>-</a:t>
            </a:r>
            <a:r>
              <a:rPr>
                <a:solidFill>
                  <a:schemeClr val="accent5"/>
                </a:solidFill>
              </a:rPr>
              <a:t>in</a:t>
            </a:r>
            <a:r>
              <a:t>-</a:t>
            </a:r>
          </a:p>
          <a:p>
            <a:pPr/>
            <a:r>
              <a:t>Latin root word</a:t>
            </a:r>
          </a:p>
          <a:p>
            <a:pPr/>
            <a:r>
              <a:t>means “</a:t>
            </a:r>
            <a:r>
              <a:rPr>
                <a:solidFill>
                  <a:schemeClr val="accent5"/>
                </a:solidFill>
              </a:rPr>
              <a:t>not</a:t>
            </a:r>
            <a:r>
              <a:t>”</a:t>
            </a:r>
          </a:p>
        </p:txBody>
      </p:sp>
      <p:sp>
        <p:nvSpPr>
          <p:cNvPr id="126" name="Shape 126"/>
          <p:cNvSpPr/>
          <p:nvPr>
            <p:ph type="subTitle" sz="quarter" idx="1"/>
          </p:nvPr>
        </p:nvSpPr>
        <p:spPr>
          <a:xfrm>
            <a:off x="1270000" y="6142764"/>
            <a:ext cx="10464800" cy="2202055"/>
          </a:xfrm>
          <a:prstGeom prst="rect">
            <a:avLst/>
          </a:prstGeom>
        </p:spPr>
        <p:txBody>
          <a:bodyPr/>
          <a:lstStyle/>
          <a:p>
            <a:pPr>
              <a:defRPr b="1" sz="3600">
                <a:latin typeface="Helvetica"/>
                <a:ea typeface="Helvetica"/>
                <a:cs typeface="Helvetica"/>
                <a:sym typeface="Helvetica"/>
              </a:defRPr>
            </a:pPr>
            <a:r>
              <a:t>Something </a:t>
            </a:r>
            <a:r>
              <a:rPr>
                <a:solidFill>
                  <a:schemeClr val="accent5"/>
                </a:solidFill>
              </a:rPr>
              <a:t>incredible </a:t>
            </a:r>
            <a:r>
              <a:t>is</a:t>
            </a:r>
            <a:r>
              <a:t> </a:t>
            </a:r>
            <a:r>
              <a:rPr>
                <a:solidFill>
                  <a:schemeClr val="accent5"/>
                </a:solidFill>
              </a:rPr>
              <a:t>not</a:t>
            </a:r>
            <a:r>
              <a:t> </a:t>
            </a:r>
            <a:r>
              <a:rPr>
                <a:solidFill>
                  <a:schemeClr val="accent5"/>
                </a:solidFill>
              </a:rPr>
              <a:t>believable</a:t>
            </a:r>
            <a:r>
              <a:t>. </a:t>
            </a:r>
          </a:p>
          <a:p>
            <a:pPr>
              <a:defRPr b="1" sz="3600">
                <a:latin typeface="Helvetica"/>
                <a:ea typeface="Helvetica"/>
                <a:cs typeface="Helvetica"/>
                <a:sym typeface="Helvetica"/>
              </a:defRPr>
            </a:pPr>
            <a:r>
              <a:t>We </a:t>
            </a:r>
            <a:r>
              <a:rPr>
                <a:solidFill>
                  <a:schemeClr val="accent5"/>
                </a:solidFill>
              </a:rPr>
              <a:t>can’t believe it</a:t>
            </a:r>
            <a:r>
              <a:t> or </a:t>
            </a:r>
            <a:r>
              <a:rPr>
                <a:solidFill>
                  <a:schemeClr val="accent5"/>
                </a:solidFill>
              </a:rPr>
              <a:t>trust it</a:t>
            </a:r>
            <a:r>
              <a:t>.</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ctrTitle"/>
          </p:nvPr>
        </p:nvSpPr>
        <p:spPr>
          <a:xfrm>
            <a:off x="1270000" y="1638300"/>
            <a:ext cx="10464800" cy="4114645"/>
          </a:xfrm>
          <a:prstGeom prst="rect">
            <a:avLst/>
          </a:prstGeom>
          <a:ln w="50800">
            <a:solidFill>
              <a:srgbClr val="000000"/>
            </a:solidFill>
          </a:ln>
        </p:spPr>
        <p:txBody>
          <a:bodyPr/>
          <a:lstStyle/>
          <a:p>
            <a:pPr defTabSz="315468">
              <a:defRPr b="1" sz="4320">
                <a:solidFill>
                  <a:schemeClr val="accent6"/>
                </a:solidFill>
                <a:latin typeface="Helvetica"/>
                <a:ea typeface="Helvetica"/>
                <a:cs typeface="Helvetica"/>
                <a:sym typeface="Helvetica"/>
              </a:defRPr>
            </a:pPr>
            <a:r>
              <a:t>So here’s the thing…</a:t>
            </a:r>
          </a:p>
          <a:p>
            <a:pPr defTabSz="315468">
              <a:defRPr b="1" sz="4320">
                <a:latin typeface="Helvetica"/>
                <a:ea typeface="Helvetica"/>
                <a:cs typeface="Helvetica"/>
                <a:sym typeface="Helvetica"/>
              </a:defRPr>
            </a:pPr>
          </a:p>
          <a:p>
            <a:pPr defTabSz="315468">
              <a:defRPr b="1" sz="4320">
                <a:latin typeface="Helvetica"/>
                <a:ea typeface="Helvetica"/>
                <a:cs typeface="Helvetica"/>
                <a:sym typeface="Helvetica"/>
              </a:defRPr>
            </a:pPr>
            <a:r>
              <a:t>There’s a lot of information out there online that we can use to research a topic or to learn more about something we’re curious about.</a:t>
            </a:r>
          </a:p>
        </p:txBody>
      </p:sp>
      <p:sp>
        <p:nvSpPr>
          <p:cNvPr id="129" name="Shape 129"/>
          <p:cNvSpPr/>
          <p:nvPr>
            <p:ph type="subTitle" sz="half" idx="1"/>
          </p:nvPr>
        </p:nvSpPr>
        <p:spPr>
          <a:xfrm>
            <a:off x="1270000" y="6142764"/>
            <a:ext cx="10464800" cy="2659570"/>
          </a:xfrm>
          <a:prstGeom prst="rect">
            <a:avLst/>
          </a:prstGeom>
        </p:spPr>
        <p:txBody>
          <a:bodyPr/>
          <a:lstStyle>
            <a:lvl1pPr>
              <a:defRPr sz="5200">
                <a:solidFill>
                  <a:schemeClr val="accent1"/>
                </a:solidFill>
                <a:latin typeface="Bradley Hand ITC TT-Bold"/>
                <a:ea typeface="Bradley Hand ITC TT-Bold"/>
                <a:cs typeface="Bradley Hand ITC TT-Bold"/>
                <a:sym typeface="Bradley Hand ITC TT-Bold"/>
              </a:defRPr>
            </a:lvl1pPr>
          </a:lstStyle>
          <a:p>
            <a:pPr/>
            <a:r>
              <a:t>Just because it’s on a nice-looking website doesn’t mean it’s “credible” information, though.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ctrTitle"/>
          </p:nvPr>
        </p:nvSpPr>
        <p:spPr>
          <a:xfrm>
            <a:off x="1270000" y="474874"/>
            <a:ext cx="10464800" cy="4114646"/>
          </a:xfrm>
          <a:prstGeom prst="rect">
            <a:avLst/>
          </a:prstGeom>
          <a:ln w="50800">
            <a:solidFill>
              <a:srgbClr val="000000"/>
            </a:solidFill>
          </a:ln>
        </p:spPr>
        <p:txBody>
          <a:bodyPr/>
          <a:lstStyle>
            <a:lvl1pPr defTabSz="473201">
              <a:defRPr b="1" sz="6480">
                <a:solidFill>
                  <a:schemeClr val="accent6"/>
                </a:solidFill>
                <a:latin typeface="Helvetica"/>
                <a:ea typeface="Helvetica"/>
                <a:cs typeface="Helvetica"/>
                <a:sym typeface="Helvetica"/>
              </a:defRPr>
            </a:lvl1pPr>
          </a:lstStyle>
          <a:p>
            <a:pPr/>
            <a:r>
              <a:t>Why are books considered credible and online stuff isn’t always considered credible?</a:t>
            </a:r>
          </a:p>
        </p:txBody>
      </p:sp>
      <p:sp>
        <p:nvSpPr>
          <p:cNvPr id="132" name="Shape 132"/>
          <p:cNvSpPr/>
          <p:nvPr>
            <p:ph type="subTitle" sz="half" idx="1"/>
          </p:nvPr>
        </p:nvSpPr>
        <p:spPr>
          <a:xfrm>
            <a:off x="397365" y="6142764"/>
            <a:ext cx="12210070" cy="3488121"/>
          </a:xfrm>
          <a:prstGeom prst="rect">
            <a:avLst/>
          </a:prstGeom>
        </p:spPr>
        <p:txBody>
          <a:bodyPr/>
          <a:lstStyle>
            <a:lvl1pPr defTabSz="490727">
              <a:defRPr sz="5292">
                <a:solidFill>
                  <a:schemeClr val="accent1"/>
                </a:solidFill>
                <a:latin typeface="Bradley Hand ITC TT-Bold"/>
                <a:ea typeface="Bradley Hand ITC TT-Bold"/>
                <a:cs typeface="Bradley Hand ITC TT-Bold"/>
                <a:sym typeface="Bradley Hand ITC TT-Bold"/>
              </a:defRPr>
            </a:lvl1pPr>
          </a:lstStyle>
          <a:p>
            <a:pPr/>
            <a:r>
              <a:t>Turn and talk with a partner or small group about the difference between how a book gets published and how something online gets there.</a:t>
            </a:r>
          </a:p>
        </p:txBody>
      </p:sp>
      <p:sp>
        <p:nvSpPr>
          <p:cNvPr id="133" name="Shape 133"/>
          <p:cNvSpPr/>
          <p:nvPr/>
        </p:nvSpPr>
        <p:spPr>
          <a:xfrm>
            <a:off x="676584" y="4870841"/>
            <a:ext cx="11651631" cy="1016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5200">
                <a:latin typeface="Comic Sans MS"/>
                <a:ea typeface="Comic Sans MS"/>
                <a:cs typeface="Comic Sans MS"/>
                <a:sym typeface="Comic Sans MS"/>
              </a:defRPr>
            </a:lvl1pPr>
          </a:lstStyle>
          <a:p>
            <a:pPr/>
            <a:r>
              <a:t>Let’s think about this for a second.</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ctrTitle"/>
          </p:nvPr>
        </p:nvSpPr>
        <p:spPr>
          <a:xfrm>
            <a:off x="1270000" y="474874"/>
            <a:ext cx="10464800" cy="1651455"/>
          </a:xfrm>
          <a:prstGeom prst="rect">
            <a:avLst/>
          </a:prstGeom>
          <a:ln w="50800">
            <a:solidFill>
              <a:srgbClr val="000000"/>
            </a:solidFill>
          </a:ln>
        </p:spPr>
        <p:txBody>
          <a:bodyPr/>
          <a:lstStyle>
            <a:lvl1pPr defTabSz="303783">
              <a:defRPr b="1" sz="4524">
                <a:solidFill>
                  <a:schemeClr val="accent6"/>
                </a:solidFill>
                <a:latin typeface="Helvetica"/>
                <a:ea typeface="Helvetica"/>
                <a:cs typeface="Helvetica"/>
                <a:sym typeface="Helvetica"/>
              </a:defRPr>
            </a:lvl1pPr>
          </a:lstStyle>
          <a:p>
            <a:pPr/>
            <a:r>
              <a:t>Why books are usually considered to be credible sources of information - </a:t>
            </a:r>
          </a:p>
        </p:txBody>
      </p:sp>
      <p:sp>
        <p:nvSpPr>
          <p:cNvPr id="136" name="Shape 136"/>
          <p:cNvSpPr/>
          <p:nvPr/>
        </p:nvSpPr>
        <p:spPr>
          <a:xfrm>
            <a:off x="1270000" y="2529836"/>
            <a:ext cx="10464801" cy="6595950"/>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defTabSz="332993">
              <a:defRPr b="1" sz="3705">
                <a:latin typeface="Helvetica"/>
                <a:ea typeface="Helvetica"/>
                <a:cs typeface="Helvetica"/>
                <a:sym typeface="Helvetica"/>
              </a:defRPr>
            </a:pPr>
            <a:r>
              <a:t>Books usually have to go through an official publishing process with editors and all kinds of other people involved. It’s pretty tough to publish a book and if the facts or information is wrong, then the author won’t sell many of them. Even before you read a book, you can go to a website like </a:t>
            </a:r>
            <a:r>
              <a:rPr u="sng">
                <a:hlinkClick r:id="rId2" invalidUrl="" action="" tgtFrame="" tooltip="" history="1" highlightClick="0" endSnd="0"/>
              </a:rPr>
              <a:t>amazon.com</a:t>
            </a:r>
            <a:r>
              <a:t> and read reviews and other information about it first to see if it’s a good source. Plus, you can find out about who the author is and what makes the author qualified to write about the topic.</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ctrTitle"/>
          </p:nvPr>
        </p:nvSpPr>
        <p:spPr>
          <a:xfrm>
            <a:off x="1270000" y="474874"/>
            <a:ext cx="10464800" cy="1651455"/>
          </a:xfrm>
          <a:prstGeom prst="rect">
            <a:avLst/>
          </a:prstGeom>
          <a:ln w="50800">
            <a:solidFill>
              <a:srgbClr val="000000"/>
            </a:solidFill>
          </a:ln>
        </p:spPr>
        <p:txBody>
          <a:bodyPr/>
          <a:lstStyle>
            <a:lvl1pPr defTabSz="303783">
              <a:defRPr b="1" sz="4524">
                <a:latin typeface="Helvetica"/>
                <a:ea typeface="Helvetica"/>
                <a:cs typeface="Helvetica"/>
                <a:sym typeface="Helvetica"/>
              </a:defRPr>
            </a:lvl1pPr>
          </a:lstStyle>
          <a:p>
            <a:pPr/>
            <a:r>
              <a:t>Why online info can be considered NOT credible sources of information - </a:t>
            </a:r>
          </a:p>
        </p:txBody>
      </p:sp>
      <p:sp>
        <p:nvSpPr>
          <p:cNvPr id="139" name="Shape 139"/>
          <p:cNvSpPr/>
          <p:nvPr/>
        </p:nvSpPr>
        <p:spPr>
          <a:xfrm>
            <a:off x="1270000" y="2529836"/>
            <a:ext cx="10464800" cy="6595950"/>
          </a:xfrm>
          <a:prstGeom prst="rect">
            <a:avLst/>
          </a:prstGeom>
          <a:ln w="50800">
            <a:solidFill>
              <a:srgbClr val="000000"/>
            </a:solidFill>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338835">
              <a:defRPr b="1" sz="3770">
                <a:solidFill>
                  <a:schemeClr val="accent6"/>
                </a:solidFill>
                <a:latin typeface="Helvetica"/>
                <a:ea typeface="Helvetica"/>
                <a:cs typeface="Helvetica"/>
                <a:sym typeface="Helvetica"/>
              </a:defRPr>
            </a:lvl1pPr>
          </a:lstStyle>
          <a:p>
            <a:pPr/>
            <a:r>
              <a:t>Anyone can write anything he or she wants to write online (almost). Anyone can make themselves seem like an “expert” and there’s not really any way to check and see if that person is truly qualified to write about that topic. Many people online write excellent articles and provide awesome information and over time, they prove themselves to be credible sources. It takes time, though, so it’s not as clear-cut as book authors.  </a:t>
            </a:r>
          </a:p>
        </p:txBody>
      </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ctrTitle"/>
          </p:nvPr>
        </p:nvSpPr>
        <p:spPr>
          <a:xfrm>
            <a:off x="1269999" y="923624"/>
            <a:ext cx="10464801" cy="4114646"/>
          </a:xfrm>
          <a:prstGeom prst="rect">
            <a:avLst/>
          </a:prstGeom>
          <a:ln w="50800">
            <a:solidFill>
              <a:srgbClr val="000000"/>
            </a:solidFill>
          </a:ln>
        </p:spPr>
        <p:txBody>
          <a:bodyPr/>
          <a:lstStyle/>
          <a:p>
            <a:pPr defTabSz="473201">
              <a:defRPr b="1" sz="6480">
                <a:solidFill>
                  <a:schemeClr val="accent2"/>
                </a:solidFill>
                <a:latin typeface="Helvetica"/>
                <a:ea typeface="Helvetica"/>
                <a:cs typeface="Helvetica"/>
                <a:sym typeface="Helvetica"/>
              </a:defRPr>
            </a:pPr>
            <a:r>
              <a:t>Let’s be realistic. </a:t>
            </a:r>
          </a:p>
          <a:p>
            <a:pPr defTabSz="473201">
              <a:defRPr b="1" sz="6480">
                <a:solidFill>
                  <a:schemeClr val="accent2"/>
                </a:solidFill>
                <a:latin typeface="Helvetica"/>
                <a:ea typeface="Helvetica"/>
                <a:cs typeface="Helvetica"/>
                <a:sym typeface="Helvetica"/>
              </a:defRPr>
            </a:pPr>
            <a:r>
              <a:t>In today’s times, we’re going to get most of our information online. </a:t>
            </a:r>
          </a:p>
        </p:txBody>
      </p:sp>
      <p:sp>
        <p:nvSpPr>
          <p:cNvPr id="142" name="Shape 142"/>
          <p:cNvSpPr/>
          <p:nvPr>
            <p:ph type="subTitle" sz="half" idx="1"/>
          </p:nvPr>
        </p:nvSpPr>
        <p:spPr>
          <a:xfrm>
            <a:off x="1270000" y="5644153"/>
            <a:ext cx="10464800" cy="3663479"/>
          </a:xfrm>
          <a:prstGeom prst="rect">
            <a:avLst/>
          </a:prstGeom>
        </p:spPr>
        <p:txBody>
          <a:bodyPr/>
          <a:lstStyle>
            <a:lvl1pPr defTabSz="572516">
              <a:defRPr sz="5488">
                <a:solidFill>
                  <a:schemeClr val="accent1"/>
                </a:solidFill>
                <a:latin typeface="Bradley Hand ITC TT-Bold"/>
                <a:ea typeface="Bradley Hand ITC TT-Bold"/>
                <a:cs typeface="Bradley Hand ITC TT-Bold"/>
                <a:sym typeface="Bradley Hand ITC TT-Bold"/>
              </a:defRPr>
            </a:lvl1pPr>
          </a:lstStyle>
          <a:p>
            <a:pPr/>
            <a:r>
              <a:t>So let’s learn about the best tricks we can use to make sure that what we read online is coming from a trustworthy, credible source!</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44"/>
          <p:cNvSpPr/>
          <p:nvPr>
            <p:ph type="ctrTitle"/>
          </p:nvPr>
        </p:nvSpPr>
        <p:spPr>
          <a:xfrm>
            <a:off x="1270000" y="375152"/>
            <a:ext cx="10464800" cy="4114646"/>
          </a:xfrm>
          <a:prstGeom prst="rect">
            <a:avLst/>
          </a:prstGeom>
          <a:ln w="50800">
            <a:solidFill>
              <a:srgbClr val="000000"/>
            </a:solidFill>
          </a:ln>
        </p:spPr>
        <p:txBody>
          <a:bodyPr/>
          <a:lstStyle>
            <a:lvl1pPr>
              <a:defRPr>
                <a:solidFill>
                  <a:schemeClr val="accent2"/>
                </a:solidFill>
                <a:latin typeface="Bradley Hand ITC TT-Bold"/>
                <a:ea typeface="Bradley Hand ITC TT-Bold"/>
                <a:cs typeface="Bradley Hand ITC TT-Bold"/>
                <a:sym typeface="Bradley Hand ITC TT-Bold"/>
              </a:defRPr>
            </a:lvl1pPr>
          </a:lstStyle>
          <a:p>
            <a:pPr/>
            <a:r>
              <a:t>Read the statements or examples on the next few slides.  </a:t>
            </a:r>
          </a:p>
        </p:txBody>
      </p:sp>
      <p:sp>
        <p:nvSpPr>
          <p:cNvPr id="145" name="Shape 145"/>
          <p:cNvSpPr/>
          <p:nvPr>
            <p:ph type="subTitle" sz="half" idx="1"/>
          </p:nvPr>
        </p:nvSpPr>
        <p:spPr>
          <a:xfrm>
            <a:off x="474624" y="4896237"/>
            <a:ext cx="12055552" cy="3663478"/>
          </a:xfrm>
          <a:prstGeom prst="rect">
            <a:avLst/>
          </a:prstGeom>
        </p:spPr>
        <p:txBody>
          <a:bodyPr/>
          <a:lstStyle/>
          <a:p>
            <a:pPr defTabSz="467359">
              <a:defRPr b="1" sz="4480">
                <a:solidFill>
                  <a:schemeClr val="accent1"/>
                </a:solidFill>
                <a:latin typeface="Comic Sans MS"/>
                <a:ea typeface="Comic Sans MS"/>
                <a:cs typeface="Comic Sans MS"/>
                <a:sym typeface="Comic Sans MS"/>
              </a:defRPr>
            </a:pPr>
            <a:r>
              <a:t>If you think it represents a CREDIBLE online source, stand up!</a:t>
            </a:r>
          </a:p>
          <a:p>
            <a:pPr defTabSz="467359">
              <a:defRPr b="1" sz="4480">
                <a:solidFill>
                  <a:schemeClr val="accent5"/>
                </a:solidFill>
                <a:latin typeface="Comic Sans MS"/>
                <a:ea typeface="Comic Sans MS"/>
                <a:cs typeface="Comic Sans MS"/>
                <a:sym typeface="Comic Sans MS"/>
              </a:defRPr>
            </a:pPr>
            <a:r>
              <a:t>If you think it represents an INCREDIBLE (non-trustworthy) online source, sit down!</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